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modernComment_119_843C3A2C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9" r:id="rId5"/>
    <p:sldId id="270" r:id="rId6"/>
    <p:sldId id="271" r:id="rId7"/>
    <p:sldId id="272" r:id="rId8"/>
    <p:sldId id="273" r:id="rId9"/>
    <p:sldId id="261" r:id="rId10"/>
    <p:sldId id="276" r:id="rId11"/>
    <p:sldId id="285" r:id="rId12"/>
    <p:sldId id="286" r:id="rId13"/>
    <p:sldId id="287" r:id="rId14"/>
    <p:sldId id="264" r:id="rId15"/>
    <p:sldId id="260" r:id="rId16"/>
    <p:sldId id="282" r:id="rId17"/>
    <p:sldId id="281" r:id="rId18"/>
    <p:sldId id="274" r:id="rId19"/>
    <p:sldId id="275" r:id="rId20"/>
    <p:sldId id="277" r:id="rId21"/>
    <p:sldId id="278" r:id="rId22"/>
    <p:sldId id="279" r:id="rId23"/>
    <p:sldId id="280" r:id="rId24"/>
    <p:sldId id="283" r:id="rId25"/>
    <p:sldId id="284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F58D71-842C-8A9E-3AAB-85226010633D}" name="Akti, Umut" initials="AU" userId="S::ua2018@hw.ac.uk::482470a4-d3c2-4081-a7a9-8dd794c14668" providerId="AD"/>
  <p188:author id="{DDA23D96-4283-613F-8A93-2755A2234D8D}" name="KARTHA, NIKHIL" initials="KN" userId="S::nk3015@hw.ac.uk::9e22cbb8-0e39-4d3c-9106-281f848a1bb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D04CF-888F-E25B-9C13-F43A7E485601}" v="26" dt="2025-03-30T13:11:43.917"/>
    <p1510:client id="{BCC909AD-BFAE-9CBA-C79C-587935E8D8CC}" v="9" dt="2025-03-30T15:50:51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19_843C3A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50C7F3-278E-4703-A627-2D33E62CAAA2}" authorId="{DDA23D96-4283-613F-8A93-2755A2234D8D}" created="2025-02-24T16:23:49.456">
    <pc:sldMkLst xmlns:pc="http://schemas.microsoft.com/office/powerpoint/2013/main/command">
      <pc:docMk/>
      <pc:sldMk cId="2218539564" sldId="281"/>
    </pc:sldMkLst>
    <p188:txBody>
      <a:bodyPr/>
      <a:lstStyle/>
      <a:p>
        <a:r>
          <a:rPr lang="en-US"/>
          <a:t>size.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466CC9-D212-47F3-89AB-E85E8C740306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D26DC7-4053-4A5E-958E-34BDF45E8FE7}">
      <dgm:prSet/>
      <dgm:spPr/>
      <dgm:t>
        <a:bodyPr/>
        <a:lstStyle/>
        <a:p>
          <a:r>
            <a:rPr lang="tr-TR"/>
            <a:t>A Multimodal IVR System that enables both voice and GUI interactions.</a:t>
          </a:r>
          <a:endParaRPr lang="en-US"/>
        </a:p>
      </dgm:t>
    </dgm:pt>
    <dgm:pt modelId="{4B53B3FB-1598-4BB6-84F5-B620419F9B5D}" type="parTrans" cxnId="{FA7A048B-9C47-4F47-A0DE-BF8055816DFE}">
      <dgm:prSet/>
      <dgm:spPr/>
      <dgm:t>
        <a:bodyPr/>
        <a:lstStyle/>
        <a:p>
          <a:endParaRPr lang="en-US"/>
        </a:p>
      </dgm:t>
    </dgm:pt>
    <dgm:pt modelId="{F2AE19AB-B071-468D-A49C-13FF88026625}" type="sibTrans" cxnId="{FA7A048B-9C47-4F47-A0DE-BF8055816DFE}">
      <dgm:prSet/>
      <dgm:spPr/>
      <dgm:t>
        <a:bodyPr/>
        <a:lstStyle/>
        <a:p>
          <a:endParaRPr lang="en-US"/>
        </a:p>
      </dgm:t>
    </dgm:pt>
    <dgm:pt modelId="{7B02EBC0-7B9D-4067-9B48-33BEA3C8B54F}">
      <dgm:prSet/>
      <dgm:spPr/>
      <dgm:t>
        <a:bodyPr/>
        <a:lstStyle/>
        <a:p>
          <a:pPr rtl="0"/>
          <a:r>
            <a:rPr lang="tr-TR"/>
            <a:t>Uses Speech-</a:t>
          </a:r>
          <a:r>
            <a:rPr lang="tr-TR" err="1"/>
            <a:t>to</a:t>
          </a:r>
          <a:r>
            <a:rPr lang="tr-TR"/>
            <a:t>-</a:t>
          </a:r>
          <a:r>
            <a:rPr lang="tr-TR" err="1"/>
            <a:t>Text</a:t>
          </a:r>
          <a:r>
            <a:rPr lang="tr-TR"/>
            <a:t> (ASR), </a:t>
          </a:r>
          <a:r>
            <a:rPr lang="tr-TR" err="1"/>
            <a:t>Dialogue</a:t>
          </a:r>
          <a:r>
            <a:rPr lang="tr-TR"/>
            <a:t> Management (DM), </a:t>
          </a:r>
          <a:r>
            <a:rPr lang="tr-TR" err="1"/>
            <a:t>and</a:t>
          </a:r>
          <a:r>
            <a:rPr lang="tr-TR"/>
            <a:t> </a:t>
          </a:r>
          <a:r>
            <a:rPr lang="tr-TR" err="1"/>
            <a:t>Text</a:t>
          </a:r>
          <a:r>
            <a:rPr lang="tr-TR"/>
            <a:t>-</a:t>
          </a:r>
          <a:r>
            <a:rPr lang="tr-TR" err="1"/>
            <a:t>to</a:t>
          </a:r>
          <a:r>
            <a:rPr lang="tr-TR"/>
            <a:t>-Speech (TTS).</a:t>
          </a:r>
          <a:endParaRPr lang="en-US"/>
        </a:p>
      </dgm:t>
    </dgm:pt>
    <dgm:pt modelId="{FB3311C0-3846-43E9-9EBE-4A564711A6FA}" type="parTrans" cxnId="{85DDA62E-9993-4E38-9A2E-55DD9E4D190E}">
      <dgm:prSet/>
      <dgm:spPr/>
      <dgm:t>
        <a:bodyPr/>
        <a:lstStyle/>
        <a:p>
          <a:endParaRPr lang="en-US"/>
        </a:p>
      </dgm:t>
    </dgm:pt>
    <dgm:pt modelId="{F96BE747-60F1-4156-92EE-5F667AAFF3C0}" type="sibTrans" cxnId="{85DDA62E-9993-4E38-9A2E-55DD9E4D190E}">
      <dgm:prSet/>
      <dgm:spPr/>
      <dgm:t>
        <a:bodyPr/>
        <a:lstStyle/>
        <a:p>
          <a:endParaRPr lang="en-US"/>
        </a:p>
      </dgm:t>
    </dgm:pt>
    <dgm:pt modelId="{9B8DC976-7F6B-4317-8BF4-EB3FD97FFDFF}">
      <dgm:prSet/>
      <dgm:spPr/>
      <dgm:t>
        <a:bodyPr/>
        <a:lstStyle/>
        <a:p>
          <a:r>
            <a:rPr lang="tr-TR"/>
            <a:t>Research Goal:</a:t>
          </a:r>
          <a:endParaRPr lang="en-US"/>
        </a:p>
      </dgm:t>
    </dgm:pt>
    <dgm:pt modelId="{AD6B95B1-1046-44D9-8C67-440FEF672920}" type="parTrans" cxnId="{9B8D02DE-BCF2-4983-8D77-AC03445ED995}">
      <dgm:prSet/>
      <dgm:spPr/>
      <dgm:t>
        <a:bodyPr/>
        <a:lstStyle/>
        <a:p>
          <a:endParaRPr lang="en-US"/>
        </a:p>
      </dgm:t>
    </dgm:pt>
    <dgm:pt modelId="{6FC663F9-C65F-49EB-8A46-EE15156C5280}" type="sibTrans" cxnId="{9B8D02DE-BCF2-4983-8D77-AC03445ED995}">
      <dgm:prSet/>
      <dgm:spPr/>
      <dgm:t>
        <a:bodyPr/>
        <a:lstStyle/>
        <a:p>
          <a:endParaRPr lang="en-US"/>
        </a:p>
      </dgm:t>
    </dgm:pt>
    <dgm:pt modelId="{D272590E-315B-4D77-B3A4-3B7A5F8D18DB}">
      <dgm:prSet/>
      <dgm:spPr/>
      <dgm:t>
        <a:bodyPr/>
        <a:lstStyle/>
        <a:p>
          <a:r>
            <a:rPr lang="tr-TR"/>
            <a:t>To determine if multimodal features accelerate task completion in IVR systems.</a:t>
          </a:r>
          <a:endParaRPr lang="en-US"/>
        </a:p>
      </dgm:t>
    </dgm:pt>
    <dgm:pt modelId="{8BA0872C-0963-4F83-A0D7-CD769FDABC26}" type="parTrans" cxnId="{296ABA61-BF2B-4327-8D98-B3C1A26506DB}">
      <dgm:prSet/>
      <dgm:spPr/>
      <dgm:t>
        <a:bodyPr/>
        <a:lstStyle/>
        <a:p>
          <a:endParaRPr lang="en-US"/>
        </a:p>
      </dgm:t>
    </dgm:pt>
    <dgm:pt modelId="{D0CE645C-CB8D-44CE-A10C-B7568C67FD71}" type="sibTrans" cxnId="{296ABA61-BF2B-4327-8D98-B3C1A26506DB}">
      <dgm:prSet/>
      <dgm:spPr/>
      <dgm:t>
        <a:bodyPr/>
        <a:lstStyle/>
        <a:p>
          <a:endParaRPr lang="en-US"/>
        </a:p>
      </dgm:t>
    </dgm:pt>
    <dgm:pt modelId="{13E13C39-B3F6-4A68-AFEF-8A311EC97B15}">
      <dgm:prSet/>
      <dgm:spPr/>
      <dgm:t>
        <a:bodyPr/>
        <a:lstStyle/>
        <a:p>
          <a:r>
            <a:rPr lang="tr-TR"/>
            <a:t>To improve user experience and reducing frustration by making interactions faster.</a:t>
          </a:r>
          <a:endParaRPr lang="en-US"/>
        </a:p>
      </dgm:t>
    </dgm:pt>
    <dgm:pt modelId="{AFCF2187-6747-4BF7-9747-0328D060CE6F}" type="parTrans" cxnId="{203D9265-FAF5-4656-BF77-18FD1ADE8A18}">
      <dgm:prSet/>
      <dgm:spPr/>
      <dgm:t>
        <a:bodyPr/>
        <a:lstStyle/>
        <a:p>
          <a:endParaRPr lang="en-US"/>
        </a:p>
      </dgm:t>
    </dgm:pt>
    <dgm:pt modelId="{F8F517AB-38D7-4A99-8568-20BE61F23B1C}" type="sibTrans" cxnId="{203D9265-FAF5-4656-BF77-18FD1ADE8A18}">
      <dgm:prSet/>
      <dgm:spPr/>
      <dgm:t>
        <a:bodyPr/>
        <a:lstStyle/>
        <a:p>
          <a:endParaRPr lang="en-US"/>
        </a:p>
      </dgm:t>
    </dgm:pt>
    <dgm:pt modelId="{E83C3C8B-0AD0-43EF-9544-292058C30B73}" type="pres">
      <dgm:prSet presAssocID="{FE466CC9-D212-47F3-89AB-E85E8C740306}" presName="outerComposite" presStyleCnt="0">
        <dgm:presLayoutVars>
          <dgm:chMax val="5"/>
          <dgm:dir/>
          <dgm:resizeHandles val="exact"/>
        </dgm:presLayoutVars>
      </dgm:prSet>
      <dgm:spPr/>
    </dgm:pt>
    <dgm:pt modelId="{3B869995-2607-446F-9B11-B3272C857BCC}" type="pres">
      <dgm:prSet presAssocID="{FE466CC9-D212-47F3-89AB-E85E8C740306}" presName="dummyMaxCanvas" presStyleCnt="0">
        <dgm:presLayoutVars/>
      </dgm:prSet>
      <dgm:spPr/>
    </dgm:pt>
    <dgm:pt modelId="{D4DB788A-5E90-44C8-BC20-D9BB5FAE526B}" type="pres">
      <dgm:prSet presAssocID="{FE466CC9-D212-47F3-89AB-E85E8C740306}" presName="ThreeNodes_1" presStyleLbl="node1" presStyleIdx="0" presStyleCnt="3">
        <dgm:presLayoutVars>
          <dgm:bulletEnabled val="1"/>
        </dgm:presLayoutVars>
      </dgm:prSet>
      <dgm:spPr/>
    </dgm:pt>
    <dgm:pt modelId="{1F4E0E3F-78C4-4E8F-A2FC-55374C5D8200}" type="pres">
      <dgm:prSet presAssocID="{FE466CC9-D212-47F3-89AB-E85E8C740306}" presName="ThreeNodes_2" presStyleLbl="node1" presStyleIdx="1" presStyleCnt="3">
        <dgm:presLayoutVars>
          <dgm:bulletEnabled val="1"/>
        </dgm:presLayoutVars>
      </dgm:prSet>
      <dgm:spPr/>
    </dgm:pt>
    <dgm:pt modelId="{1D6980DA-09CB-4937-9A6A-C81FC0BCD346}" type="pres">
      <dgm:prSet presAssocID="{FE466CC9-D212-47F3-89AB-E85E8C740306}" presName="ThreeNodes_3" presStyleLbl="node1" presStyleIdx="2" presStyleCnt="3">
        <dgm:presLayoutVars>
          <dgm:bulletEnabled val="1"/>
        </dgm:presLayoutVars>
      </dgm:prSet>
      <dgm:spPr/>
    </dgm:pt>
    <dgm:pt modelId="{E8FB1B01-54BE-46EF-9313-1984BCBEC2D3}" type="pres">
      <dgm:prSet presAssocID="{FE466CC9-D212-47F3-89AB-E85E8C740306}" presName="ThreeConn_1-2" presStyleLbl="fgAccFollowNode1" presStyleIdx="0" presStyleCnt="2">
        <dgm:presLayoutVars>
          <dgm:bulletEnabled val="1"/>
        </dgm:presLayoutVars>
      </dgm:prSet>
      <dgm:spPr/>
    </dgm:pt>
    <dgm:pt modelId="{56C2205F-83E8-4D90-B29E-BFCDF934654F}" type="pres">
      <dgm:prSet presAssocID="{FE466CC9-D212-47F3-89AB-E85E8C740306}" presName="ThreeConn_2-3" presStyleLbl="fgAccFollowNode1" presStyleIdx="1" presStyleCnt="2">
        <dgm:presLayoutVars>
          <dgm:bulletEnabled val="1"/>
        </dgm:presLayoutVars>
      </dgm:prSet>
      <dgm:spPr/>
    </dgm:pt>
    <dgm:pt modelId="{74453804-9E73-4FA6-A14D-0384E58C8CA6}" type="pres">
      <dgm:prSet presAssocID="{FE466CC9-D212-47F3-89AB-E85E8C740306}" presName="ThreeNodes_1_text" presStyleLbl="node1" presStyleIdx="2" presStyleCnt="3">
        <dgm:presLayoutVars>
          <dgm:bulletEnabled val="1"/>
        </dgm:presLayoutVars>
      </dgm:prSet>
      <dgm:spPr/>
    </dgm:pt>
    <dgm:pt modelId="{9341256A-B8B0-4543-9462-AB6C92F9487E}" type="pres">
      <dgm:prSet presAssocID="{FE466CC9-D212-47F3-89AB-E85E8C740306}" presName="ThreeNodes_2_text" presStyleLbl="node1" presStyleIdx="2" presStyleCnt="3">
        <dgm:presLayoutVars>
          <dgm:bulletEnabled val="1"/>
        </dgm:presLayoutVars>
      </dgm:prSet>
      <dgm:spPr/>
    </dgm:pt>
    <dgm:pt modelId="{7DE48EBB-C99F-494B-A9A7-F73BF66979C2}" type="pres">
      <dgm:prSet presAssocID="{FE466CC9-D212-47F3-89AB-E85E8C74030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F721801-0F20-4439-A254-457BA29F7C74}" type="presOf" srcId="{1CD26DC7-4053-4A5E-958E-34BDF45E8FE7}" destId="{D4DB788A-5E90-44C8-BC20-D9BB5FAE526B}" srcOrd="0" destOrd="0" presId="urn:microsoft.com/office/officeart/2005/8/layout/vProcess5"/>
    <dgm:cxn modelId="{F0674125-98ED-42F7-9ACA-735D7EB9120A}" type="presOf" srcId="{1CD26DC7-4053-4A5E-958E-34BDF45E8FE7}" destId="{74453804-9E73-4FA6-A14D-0384E58C8CA6}" srcOrd="1" destOrd="0" presId="urn:microsoft.com/office/officeart/2005/8/layout/vProcess5"/>
    <dgm:cxn modelId="{85DDA62E-9993-4E38-9A2E-55DD9E4D190E}" srcId="{FE466CC9-D212-47F3-89AB-E85E8C740306}" destId="{7B02EBC0-7B9D-4067-9B48-33BEA3C8B54F}" srcOrd="1" destOrd="0" parTransId="{FB3311C0-3846-43E9-9EBE-4A564711A6FA}" sibTransId="{F96BE747-60F1-4156-92EE-5F667AAFF3C0}"/>
    <dgm:cxn modelId="{37684630-279D-4131-A72A-F8D47527A4ED}" type="presOf" srcId="{7B02EBC0-7B9D-4067-9B48-33BEA3C8B54F}" destId="{1F4E0E3F-78C4-4E8F-A2FC-55374C5D8200}" srcOrd="0" destOrd="0" presId="urn:microsoft.com/office/officeart/2005/8/layout/vProcess5"/>
    <dgm:cxn modelId="{27919C5C-92FA-470A-9F9E-314563E40B01}" type="presOf" srcId="{7B02EBC0-7B9D-4067-9B48-33BEA3C8B54F}" destId="{9341256A-B8B0-4543-9462-AB6C92F9487E}" srcOrd="1" destOrd="0" presId="urn:microsoft.com/office/officeart/2005/8/layout/vProcess5"/>
    <dgm:cxn modelId="{296ABA61-BF2B-4327-8D98-B3C1A26506DB}" srcId="{9B8DC976-7F6B-4317-8BF4-EB3FD97FFDFF}" destId="{D272590E-315B-4D77-B3A4-3B7A5F8D18DB}" srcOrd="0" destOrd="0" parTransId="{8BA0872C-0963-4F83-A0D7-CD769FDABC26}" sibTransId="{D0CE645C-CB8D-44CE-A10C-B7568C67FD71}"/>
    <dgm:cxn modelId="{203D9265-FAF5-4656-BF77-18FD1ADE8A18}" srcId="{9B8DC976-7F6B-4317-8BF4-EB3FD97FFDFF}" destId="{13E13C39-B3F6-4A68-AFEF-8A311EC97B15}" srcOrd="1" destOrd="0" parTransId="{AFCF2187-6747-4BF7-9747-0328D060CE6F}" sibTransId="{F8F517AB-38D7-4A99-8568-20BE61F23B1C}"/>
    <dgm:cxn modelId="{D4276247-4DFF-4117-AE06-1A045C92135B}" type="presOf" srcId="{9B8DC976-7F6B-4317-8BF4-EB3FD97FFDFF}" destId="{1D6980DA-09CB-4937-9A6A-C81FC0BCD346}" srcOrd="0" destOrd="0" presId="urn:microsoft.com/office/officeart/2005/8/layout/vProcess5"/>
    <dgm:cxn modelId="{E50B9F4B-F246-4300-8FB1-E4E96DC9E101}" type="presOf" srcId="{FE466CC9-D212-47F3-89AB-E85E8C740306}" destId="{E83C3C8B-0AD0-43EF-9544-292058C30B73}" srcOrd="0" destOrd="0" presId="urn:microsoft.com/office/officeart/2005/8/layout/vProcess5"/>
    <dgm:cxn modelId="{6797D679-B14F-4CEF-9F00-944A90EDD074}" type="presOf" srcId="{F96BE747-60F1-4156-92EE-5F667AAFF3C0}" destId="{56C2205F-83E8-4D90-B29E-BFCDF934654F}" srcOrd="0" destOrd="0" presId="urn:microsoft.com/office/officeart/2005/8/layout/vProcess5"/>
    <dgm:cxn modelId="{FA7A048B-9C47-4F47-A0DE-BF8055816DFE}" srcId="{FE466CC9-D212-47F3-89AB-E85E8C740306}" destId="{1CD26DC7-4053-4A5E-958E-34BDF45E8FE7}" srcOrd="0" destOrd="0" parTransId="{4B53B3FB-1598-4BB6-84F5-B620419F9B5D}" sibTransId="{F2AE19AB-B071-468D-A49C-13FF88026625}"/>
    <dgm:cxn modelId="{C445F48F-A674-43F6-B7A7-B8D8D7C8EC93}" type="presOf" srcId="{13E13C39-B3F6-4A68-AFEF-8A311EC97B15}" destId="{7DE48EBB-C99F-494B-A9A7-F73BF66979C2}" srcOrd="1" destOrd="2" presId="urn:microsoft.com/office/officeart/2005/8/layout/vProcess5"/>
    <dgm:cxn modelId="{D0880991-27F7-4C77-AD91-8CDA3142CDF9}" type="presOf" srcId="{9B8DC976-7F6B-4317-8BF4-EB3FD97FFDFF}" destId="{7DE48EBB-C99F-494B-A9A7-F73BF66979C2}" srcOrd="1" destOrd="0" presId="urn:microsoft.com/office/officeart/2005/8/layout/vProcess5"/>
    <dgm:cxn modelId="{1469E89C-59F6-4E05-9186-F8098A1EC064}" type="presOf" srcId="{F2AE19AB-B071-468D-A49C-13FF88026625}" destId="{E8FB1B01-54BE-46EF-9313-1984BCBEC2D3}" srcOrd="0" destOrd="0" presId="urn:microsoft.com/office/officeart/2005/8/layout/vProcess5"/>
    <dgm:cxn modelId="{4E59B3AE-27F5-4443-B383-21519984AE8B}" type="presOf" srcId="{D272590E-315B-4D77-B3A4-3B7A5F8D18DB}" destId="{7DE48EBB-C99F-494B-A9A7-F73BF66979C2}" srcOrd="1" destOrd="1" presId="urn:microsoft.com/office/officeart/2005/8/layout/vProcess5"/>
    <dgm:cxn modelId="{DB102ECE-F8B5-499C-B1DA-FFEB80249CBB}" type="presOf" srcId="{D272590E-315B-4D77-B3A4-3B7A5F8D18DB}" destId="{1D6980DA-09CB-4937-9A6A-C81FC0BCD346}" srcOrd="0" destOrd="1" presId="urn:microsoft.com/office/officeart/2005/8/layout/vProcess5"/>
    <dgm:cxn modelId="{9B8D02DE-BCF2-4983-8D77-AC03445ED995}" srcId="{FE466CC9-D212-47F3-89AB-E85E8C740306}" destId="{9B8DC976-7F6B-4317-8BF4-EB3FD97FFDFF}" srcOrd="2" destOrd="0" parTransId="{AD6B95B1-1046-44D9-8C67-440FEF672920}" sibTransId="{6FC663F9-C65F-49EB-8A46-EE15156C5280}"/>
    <dgm:cxn modelId="{939ABEFE-4E80-4CEA-BDA5-8F6A5CC59AF4}" type="presOf" srcId="{13E13C39-B3F6-4A68-AFEF-8A311EC97B15}" destId="{1D6980DA-09CB-4937-9A6A-C81FC0BCD346}" srcOrd="0" destOrd="2" presId="urn:microsoft.com/office/officeart/2005/8/layout/vProcess5"/>
    <dgm:cxn modelId="{F8648010-F75F-4B24-8C99-8BE2B8B16130}" type="presParOf" srcId="{E83C3C8B-0AD0-43EF-9544-292058C30B73}" destId="{3B869995-2607-446F-9B11-B3272C857BCC}" srcOrd="0" destOrd="0" presId="urn:microsoft.com/office/officeart/2005/8/layout/vProcess5"/>
    <dgm:cxn modelId="{FF33FCDA-3A87-4CF9-BFDF-158798AB2812}" type="presParOf" srcId="{E83C3C8B-0AD0-43EF-9544-292058C30B73}" destId="{D4DB788A-5E90-44C8-BC20-D9BB5FAE526B}" srcOrd="1" destOrd="0" presId="urn:microsoft.com/office/officeart/2005/8/layout/vProcess5"/>
    <dgm:cxn modelId="{5D4885AD-72F2-48AD-8792-854994F6303F}" type="presParOf" srcId="{E83C3C8B-0AD0-43EF-9544-292058C30B73}" destId="{1F4E0E3F-78C4-4E8F-A2FC-55374C5D8200}" srcOrd="2" destOrd="0" presId="urn:microsoft.com/office/officeart/2005/8/layout/vProcess5"/>
    <dgm:cxn modelId="{9191D950-EAAE-486D-A26F-03C6831C42C2}" type="presParOf" srcId="{E83C3C8B-0AD0-43EF-9544-292058C30B73}" destId="{1D6980DA-09CB-4937-9A6A-C81FC0BCD346}" srcOrd="3" destOrd="0" presId="urn:microsoft.com/office/officeart/2005/8/layout/vProcess5"/>
    <dgm:cxn modelId="{0FFFF15C-FF0D-43D3-8BE3-D065B16465B8}" type="presParOf" srcId="{E83C3C8B-0AD0-43EF-9544-292058C30B73}" destId="{E8FB1B01-54BE-46EF-9313-1984BCBEC2D3}" srcOrd="4" destOrd="0" presId="urn:microsoft.com/office/officeart/2005/8/layout/vProcess5"/>
    <dgm:cxn modelId="{4E43D56B-05DB-4B94-83D4-4BDEB2CC3DB4}" type="presParOf" srcId="{E83C3C8B-0AD0-43EF-9544-292058C30B73}" destId="{56C2205F-83E8-4D90-B29E-BFCDF934654F}" srcOrd="5" destOrd="0" presId="urn:microsoft.com/office/officeart/2005/8/layout/vProcess5"/>
    <dgm:cxn modelId="{DA9CCF9C-92EF-4798-A02A-20108A3EAC81}" type="presParOf" srcId="{E83C3C8B-0AD0-43EF-9544-292058C30B73}" destId="{74453804-9E73-4FA6-A14D-0384E58C8CA6}" srcOrd="6" destOrd="0" presId="urn:microsoft.com/office/officeart/2005/8/layout/vProcess5"/>
    <dgm:cxn modelId="{755DA7DD-B86D-49FB-B27D-3BD22A232EEC}" type="presParOf" srcId="{E83C3C8B-0AD0-43EF-9544-292058C30B73}" destId="{9341256A-B8B0-4543-9462-AB6C92F9487E}" srcOrd="7" destOrd="0" presId="urn:microsoft.com/office/officeart/2005/8/layout/vProcess5"/>
    <dgm:cxn modelId="{E1160581-98DD-4D9D-8B48-38962460094D}" type="presParOf" srcId="{E83C3C8B-0AD0-43EF-9544-292058C30B73}" destId="{7DE48EBB-C99F-494B-A9A7-F73BF66979C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CED65-A06E-498D-9276-82EB99F70AD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E430DE1-5DD8-4C15-AFDA-DA8CDB6C0A1C}">
      <dgm:prSet/>
      <dgm:spPr/>
      <dgm:t>
        <a:bodyPr/>
        <a:lstStyle/>
        <a:p>
          <a:r>
            <a:rPr lang="tr-TR" b="1"/>
            <a:t>Spoken Language Understanding (SLU)</a:t>
          </a:r>
          <a:r>
            <a:rPr lang="tr-TR"/>
            <a:t> – Can the IVR accurately recognize and interpret user intent?</a:t>
          </a:r>
          <a:br>
            <a:rPr lang="tr-TR"/>
          </a:br>
          <a:endParaRPr lang="en-US"/>
        </a:p>
      </dgm:t>
    </dgm:pt>
    <dgm:pt modelId="{490E831C-976B-43C5-8F02-C90F28B02D6F}" type="parTrans" cxnId="{3F776CCE-7F73-4968-989D-6825B411FC2E}">
      <dgm:prSet/>
      <dgm:spPr/>
      <dgm:t>
        <a:bodyPr/>
        <a:lstStyle/>
        <a:p>
          <a:endParaRPr lang="en-US"/>
        </a:p>
      </dgm:t>
    </dgm:pt>
    <dgm:pt modelId="{20082339-B211-4268-A8C7-8BF1909604E5}" type="sibTrans" cxnId="{3F776CCE-7F73-4968-989D-6825B411FC2E}">
      <dgm:prSet/>
      <dgm:spPr/>
      <dgm:t>
        <a:bodyPr/>
        <a:lstStyle/>
        <a:p>
          <a:endParaRPr lang="en-US"/>
        </a:p>
      </dgm:t>
    </dgm:pt>
    <dgm:pt modelId="{4AC8DF74-918D-4164-93C6-69AA77A7F8F9}">
      <dgm:prSet/>
      <dgm:spPr/>
      <dgm:t>
        <a:bodyPr/>
        <a:lstStyle/>
        <a:p>
          <a:r>
            <a:rPr lang="tr-TR" b="1" err="1"/>
            <a:t>Dialogue</a:t>
          </a:r>
          <a:r>
            <a:rPr lang="tr-TR" b="1"/>
            <a:t> Management </a:t>
          </a:r>
          <a:r>
            <a:rPr lang="tr-TR" b="1">
              <a:latin typeface="Aptos Display" panose="020F0302020204030204"/>
            </a:rPr>
            <a:t>(LLM)</a:t>
          </a:r>
          <a:r>
            <a:rPr lang="tr-TR"/>
            <a:t> – Can it </a:t>
          </a:r>
          <a:r>
            <a:rPr lang="tr-TR" err="1"/>
            <a:t>handle</a:t>
          </a:r>
          <a:r>
            <a:rPr lang="tr-TR"/>
            <a:t> </a:t>
          </a:r>
          <a:r>
            <a:rPr lang="tr-TR" err="1"/>
            <a:t>follow-up</a:t>
          </a:r>
          <a:r>
            <a:rPr lang="tr-TR"/>
            <a:t> </a:t>
          </a:r>
          <a:r>
            <a:rPr lang="tr-TR" err="1"/>
            <a:t>queries</a:t>
          </a:r>
          <a:r>
            <a:rPr lang="tr-TR"/>
            <a:t> </a:t>
          </a:r>
          <a:r>
            <a:rPr lang="tr-TR" err="1"/>
            <a:t>and</a:t>
          </a:r>
          <a:r>
            <a:rPr lang="tr-TR"/>
            <a:t> </a:t>
          </a:r>
          <a:r>
            <a:rPr lang="tr-TR" err="1"/>
            <a:t>maintain</a:t>
          </a:r>
          <a:r>
            <a:rPr lang="tr-TR"/>
            <a:t> </a:t>
          </a:r>
          <a:r>
            <a:rPr lang="tr-TR" err="1"/>
            <a:t>context</a:t>
          </a:r>
          <a:r>
            <a:rPr lang="tr-TR"/>
            <a:t>?</a:t>
          </a:r>
          <a:br>
            <a:rPr lang="tr-TR"/>
          </a:br>
          <a:endParaRPr lang="en-US"/>
        </a:p>
      </dgm:t>
    </dgm:pt>
    <dgm:pt modelId="{9468A81E-09AB-454D-BC29-41E5A1178F64}" type="parTrans" cxnId="{A84D3CEE-790A-48B9-8324-7F6991423B4A}">
      <dgm:prSet/>
      <dgm:spPr/>
      <dgm:t>
        <a:bodyPr/>
        <a:lstStyle/>
        <a:p>
          <a:endParaRPr lang="en-US"/>
        </a:p>
      </dgm:t>
    </dgm:pt>
    <dgm:pt modelId="{9EC9C5B4-7B09-4312-92C9-62CB589E4FD6}" type="sibTrans" cxnId="{A84D3CEE-790A-48B9-8324-7F6991423B4A}">
      <dgm:prSet/>
      <dgm:spPr/>
      <dgm:t>
        <a:bodyPr/>
        <a:lstStyle/>
        <a:p>
          <a:endParaRPr lang="en-US"/>
        </a:p>
      </dgm:t>
    </dgm:pt>
    <dgm:pt modelId="{6F130CDA-AF90-4F96-A7E0-480483E0FE73}">
      <dgm:prSet/>
      <dgm:spPr/>
      <dgm:t>
        <a:bodyPr/>
        <a:lstStyle/>
        <a:p>
          <a:r>
            <a:rPr lang="tr-TR" b="1"/>
            <a:t>Natural Language Generation (NLG)</a:t>
          </a:r>
          <a:r>
            <a:rPr lang="tr-TR"/>
            <a:t> – Does it generate clear, natural responses?</a:t>
          </a:r>
          <a:br>
            <a:rPr lang="tr-TR"/>
          </a:br>
          <a:endParaRPr lang="en-US"/>
        </a:p>
      </dgm:t>
    </dgm:pt>
    <dgm:pt modelId="{56816F26-52EE-4733-8460-AC68042FDEDB}" type="parTrans" cxnId="{502D3AA7-C34F-4D4C-A571-CD57254919F7}">
      <dgm:prSet/>
      <dgm:spPr/>
      <dgm:t>
        <a:bodyPr/>
        <a:lstStyle/>
        <a:p>
          <a:endParaRPr lang="en-US"/>
        </a:p>
      </dgm:t>
    </dgm:pt>
    <dgm:pt modelId="{44288733-93B6-4C9A-B9E6-F864D97E45C4}" type="sibTrans" cxnId="{502D3AA7-C34F-4D4C-A571-CD57254919F7}">
      <dgm:prSet/>
      <dgm:spPr/>
      <dgm:t>
        <a:bodyPr/>
        <a:lstStyle/>
        <a:p>
          <a:endParaRPr lang="en-US"/>
        </a:p>
      </dgm:t>
    </dgm:pt>
    <dgm:pt modelId="{CCBA8FC8-CE18-4747-B30E-E0C3B54BDFC1}">
      <dgm:prSet/>
      <dgm:spPr/>
      <dgm:t>
        <a:bodyPr/>
        <a:lstStyle/>
        <a:p>
          <a:r>
            <a:rPr lang="tr-TR" b="1"/>
            <a:t>Multimodal Interaction</a:t>
          </a:r>
          <a:r>
            <a:rPr lang="tr-TR"/>
            <a:t> – Does combining voice + GUI improve user experience and efficiency?</a:t>
          </a:r>
          <a:endParaRPr lang="en-US"/>
        </a:p>
      </dgm:t>
    </dgm:pt>
    <dgm:pt modelId="{619185F2-DB7F-4A24-8ACE-08170C4ABEA6}" type="parTrans" cxnId="{E20CB36F-7A04-47FA-9A19-AA67C31670D6}">
      <dgm:prSet/>
      <dgm:spPr/>
      <dgm:t>
        <a:bodyPr/>
        <a:lstStyle/>
        <a:p>
          <a:endParaRPr lang="en-US"/>
        </a:p>
      </dgm:t>
    </dgm:pt>
    <dgm:pt modelId="{1C64529A-A26D-45D1-9A99-B2D0645F05A0}" type="sibTrans" cxnId="{E20CB36F-7A04-47FA-9A19-AA67C31670D6}">
      <dgm:prSet/>
      <dgm:spPr/>
      <dgm:t>
        <a:bodyPr/>
        <a:lstStyle/>
        <a:p>
          <a:endParaRPr lang="en-US"/>
        </a:p>
      </dgm:t>
    </dgm:pt>
    <dgm:pt modelId="{EE5FCA80-616B-48EA-A153-5DCA2DED6951}" type="pres">
      <dgm:prSet presAssocID="{EFDCED65-A06E-498D-9276-82EB99F70AD4}" presName="linear" presStyleCnt="0">
        <dgm:presLayoutVars>
          <dgm:animLvl val="lvl"/>
          <dgm:resizeHandles val="exact"/>
        </dgm:presLayoutVars>
      </dgm:prSet>
      <dgm:spPr/>
    </dgm:pt>
    <dgm:pt modelId="{EE99BFC2-954B-4AE4-88CB-9B3F86A68F66}" type="pres">
      <dgm:prSet presAssocID="{5E430DE1-5DD8-4C15-AFDA-DA8CDB6C0A1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20BCFDB-F386-4AF9-ADF5-9E4E4EC43421}" type="pres">
      <dgm:prSet presAssocID="{20082339-B211-4268-A8C7-8BF1909604E5}" presName="spacer" presStyleCnt="0"/>
      <dgm:spPr/>
    </dgm:pt>
    <dgm:pt modelId="{90D0C930-7504-4547-9E56-67E49360DC1C}" type="pres">
      <dgm:prSet presAssocID="{4AC8DF74-918D-4164-93C6-69AA77A7F8F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EE0E7FB-9CD5-4EAC-B516-6EFFC8EB4708}" type="pres">
      <dgm:prSet presAssocID="{9EC9C5B4-7B09-4312-92C9-62CB589E4FD6}" presName="spacer" presStyleCnt="0"/>
      <dgm:spPr/>
    </dgm:pt>
    <dgm:pt modelId="{DBAB8F41-52F4-4F82-92A8-5325A24BBC36}" type="pres">
      <dgm:prSet presAssocID="{6F130CDA-AF90-4F96-A7E0-480483E0FE7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DFCEF45-8D2B-4679-9B24-9866E9874BED}" type="pres">
      <dgm:prSet presAssocID="{44288733-93B6-4C9A-B9E6-F864D97E45C4}" presName="spacer" presStyleCnt="0"/>
      <dgm:spPr/>
    </dgm:pt>
    <dgm:pt modelId="{8909E355-4376-439E-9100-8BA197A21FC3}" type="pres">
      <dgm:prSet presAssocID="{CCBA8FC8-CE18-4747-B30E-E0C3B54BDFC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6865C5D-0A87-4F96-9C2F-5CD202C20C52}" type="presOf" srcId="{4AC8DF74-918D-4164-93C6-69AA77A7F8F9}" destId="{90D0C930-7504-4547-9E56-67E49360DC1C}" srcOrd="0" destOrd="0" presId="urn:microsoft.com/office/officeart/2005/8/layout/vList2"/>
    <dgm:cxn modelId="{718FBE46-B7C1-4E5C-9112-6D73FAE7F716}" type="presOf" srcId="{CCBA8FC8-CE18-4747-B30E-E0C3B54BDFC1}" destId="{8909E355-4376-439E-9100-8BA197A21FC3}" srcOrd="0" destOrd="0" presId="urn:microsoft.com/office/officeart/2005/8/layout/vList2"/>
    <dgm:cxn modelId="{E20CB36F-7A04-47FA-9A19-AA67C31670D6}" srcId="{EFDCED65-A06E-498D-9276-82EB99F70AD4}" destId="{CCBA8FC8-CE18-4747-B30E-E0C3B54BDFC1}" srcOrd="3" destOrd="0" parTransId="{619185F2-DB7F-4A24-8ACE-08170C4ABEA6}" sibTransId="{1C64529A-A26D-45D1-9A99-B2D0645F05A0}"/>
    <dgm:cxn modelId="{502D3AA7-C34F-4D4C-A571-CD57254919F7}" srcId="{EFDCED65-A06E-498D-9276-82EB99F70AD4}" destId="{6F130CDA-AF90-4F96-A7E0-480483E0FE73}" srcOrd="2" destOrd="0" parTransId="{56816F26-52EE-4733-8460-AC68042FDEDB}" sibTransId="{44288733-93B6-4C9A-B9E6-F864D97E45C4}"/>
    <dgm:cxn modelId="{518F70AD-12A9-4023-8988-B2E693EE1FC1}" type="presOf" srcId="{5E430DE1-5DD8-4C15-AFDA-DA8CDB6C0A1C}" destId="{EE99BFC2-954B-4AE4-88CB-9B3F86A68F66}" srcOrd="0" destOrd="0" presId="urn:microsoft.com/office/officeart/2005/8/layout/vList2"/>
    <dgm:cxn modelId="{84B1DCB3-5355-44F7-B5F9-09016D1CB4D4}" type="presOf" srcId="{6F130CDA-AF90-4F96-A7E0-480483E0FE73}" destId="{DBAB8F41-52F4-4F82-92A8-5325A24BBC36}" srcOrd="0" destOrd="0" presId="urn:microsoft.com/office/officeart/2005/8/layout/vList2"/>
    <dgm:cxn modelId="{3F776CCE-7F73-4968-989D-6825B411FC2E}" srcId="{EFDCED65-A06E-498D-9276-82EB99F70AD4}" destId="{5E430DE1-5DD8-4C15-AFDA-DA8CDB6C0A1C}" srcOrd="0" destOrd="0" parTransId="{490E831C-976B-43C5-8F02-C90F28B02D6F}" sibTransId="{20082339-B211-4268-A8C7-8BF1909604E5}"/>
    <dgm:cxn modelId="{72832BDC-74EF-44D6-AAAF-352AB65958DA}" type="presOf" srcId="{EFDCED65-A06E-498D-9276-82EB99F70AD4}" destId="{EE5FCA80-616B-48EA-A153-5DCA2DED6951}" srcOrd="0" destOrd="0" presId="urn:microsoft.com/office/officeart/2005/8/layout/vList2"/>
    <dgm:cxn modelId="{A84D3CEE-790A-48B9-8324-7F6991423B4A}" srcId="{EFDCED65-A06E-498D-9276-82EB99F70AD4}" destId="{4AC8DF74-918D-4164-93C6-69AA77A7F8F9}" srcOrd="1" destOrd="0" parTransId="{9468A81E-09AB-454D-BC29-41E5A1178F64}" sibTransId="{9EC9C5B4-7B09-4312-92C9-62CB589E4FD6}"/>
    <dgm:cxn modelId="{06C6F425-1C9C-4267-A4FA-A6F2B67F639E}" type="presParOf" srcId="{EE5FCA80-616B-48EA-A153-5DCA2DED6951}" destId="{EE99BFC2-954B-4AE4-88CB-9B3F86A68F66}" srcOrd="0" destOrd="0" presId="urn:microsoft.com/office/officeart/2005/8/layout/vList2"/>
    <dgm:cxn modelId="{D22A2017-8CE1-4708-8AAA-C23BA714B84E}" type="presParOf" srcId="{EE5FCA80-616B-48EA-A153-5DCA2DED6951}" destId="{920BCFDB-F386-4AF9-ADF5-9E4E4EC43421}" srcOrd="1" destOrd="0" presId="urn:microsoft.com/office/officeart/2005/8/layout/vList2"/>
    <dgm:cxn modelId="{6C279796-5011-4072-866F-B8CABDA8A8C9}" type="presParOf" srcId="{EE5FCA80-616B-48EA-A153-5DCA2DED6951}" destId="{90D0C930-7504-4547-9E56-67E49360DC1C}" srcOrd="2" destOrd="0" presId="urn:microsoft.com/office/officeart/2005/8/layout/vList2"/>
    <dgm:cxn modelId="{C9685F14-D84E-489C-8507-9C8F7ED19E7E}" type="presParOf" srcId="{EE5FCA80-616B-48EA-A153-5DCA2DED6951}" destId="{FEE0E7FB-9CD5-4EAC-B516-6EFFC8EB4708}" srcOrd="3" destOrd="0" presId="urn:microsoft.com/office/officeart/2005/8/layout/vList2"/>
    <dgm:cxn modelId="{8E40EAB1-F068-4D09-8314-C4D4EF386E15}" type="presParOf" srcId="{EE5FCA80-616B-48EA-A153-5DCA2DED6951}" destId="{DBAB8F41-52F4-4F82-92A8-5325A24BBC36}" srcOrd="4" destOrd="0" presId="urn:microsoft.com/office/officeart/2005/8/layout/vList2"/>
    <dgm:cxn modelId="{AB4C5A6D-FCD2-4176-A26D-F615D8D93F56}" type="presParOf" srcId="{EE5FCA80-616B-48EA-A153-5DCA2DED6951}" destId="{0DFCEF45-8D2B-4679-9B24-9866E9874BED}" srcOrd="5" destOrd="0" presId="urn:microsoft.com/office/officeart/2005/8/layout/vList2"/>
    <dgm:cxn modelId="{9CB146D6-348A-4427-B90D-33CE87CC77D1}" type="presParOf" srcId="{EE5FCA80-616B-48EA-A153-5DCA2DED6951}" destId="{8909E355-4376-439E-9100-8BA197A21FC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9FCA6E-A14E-458F-9B97-B84A860CA55D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8A65DB9-3CA3-4E0E-99AE-3C51BAB582CA}">
      <dgm:prSet/>
      <dgm:spPr/>
      <dgm:t>
        <a:bodyPr/>
        <a:lstStyle/>
        <a:p>
          <a:r>
            <a:rPr lang="en-US"/>
            <a:t>All Data  is produced internally. </a:t>
          </a:r>
        </a:p>
      </dgm:t>
    </dgm:pt>
    <dgm:pt modelId="{D7BACB67-2C81-454F-B812-6ADF57E3A43B}" type="parTrans" cxnId="{FB7148B9-493F-49DC-9660-153DC553CA86}">
      <dgm:prSet/>
      <dgm:spPr/>
      <dgm:t>
        <a:bodyPr/>
        <a:lstStyle/>
        <a:p>
          <a:endParaRPr lang="en-US"/>
        </a:p>
      </dgm:t>
    </dgm:pt>
    <dgm:pt modelId="{E0133D1D-1850-4A98-9964-18C439DDFDCB}" type="sibTrans" cxnId="{FB7148B9-493F-49DC-9660-153DC553CA86}">
      <dgm:prSet/>
      <dgm:spPr/>
      <dgm:t>
        <a:bodyPr/>
        <a:lstStyle/>
        <a:p>
          <a:endParaRPr lang="en-US"/>
        </a:p>
      </dgm:t>
    </dgm:pt>
    <dgm:pt modelId="{E26608F8-193C-4027-A0F3-A0D8BF81A9C0}">
      <dgm:prSet/>
      <dgm:spPr/>
      <dgm:t>
        <a:bodyPr/>
        <a:lstStyle/>
        <a:p>
          <a:r>
            <a:rPr lang="en-US"/>
            <a:t>Excel Sheet with random dummy data.</a:t>
          </a:r>
        </a:p>
      </dgm:t>
    </dgm:pt>
    <dgm:pt modelId="{1FA571FD-9688-4F9C-A973-9ED621EE006E}" type="parTrans" cxnId="{64958C9B-735A-4B7A-9508-61EABD24EA0C}">
      <dgm:prSet/>
      <dgm:spPr/>
      <dgm:t>
        <a:bodyPr/>
        <a:lstStyle/>
        <a:p>
          <a:endParaRPr lang="en-US"/>
        </a:p>
      </dgm:t>
    </dgm:pt>
    <dgm:pt modelId="{52C704AA-F858-4E62-BF9A-45169FE3AC06}" type="sibTrans" cxnId="{64958C9B-735A-4B7A-9508-61EABD24EA0C}">
      <dgm:prSet/>
      <dgm:spPr/>
      <dgm:t>
        <a:bodyPr/>
        <a:lstStyle/>
        <a:p>
          <a:endParaRPr lang="en-US"/>
        </a:p>
      </dgm:t>
    </dgm:pt>
    <dgm:pt modelId="{D340EE32-5707-4D6A-88F9-0C7C0E790981}">
      <dgm:prSet/>
      <dgm:spPr/>
      <dgm:t>
        <a:bodyPr/>
        <a:lstStyle/>
        <a:p>
          <a:r>
            <a:rPr lang="en-US"/>
            <a:t>Will convert to JSON file later.</a:t>
          </a:r>
        </a:p>
      </dgm:t>
    </dgm:pt>
    <dgm:pt modelId="{46032F22-0736-4821-9A3A-5C266C3F9CB0}" type="parTrans" cxnId="{12A50EA5-563E-4FC7-9E21-7288CCBFD198}">
      <dgm:prSet/>
      <dgm:spPr/>
      <dgm:t>
        <a:bodyPr/>
        <a:lstStyle/>
        <a:p>
          <a:endParaRPr lang="en-US"/>
        </a:p>
      </dgm:t>
    </dgm:pt>
    <dgm:pt modelId="{DCB5F3A9-5058-4A88-9026-A6626486CF9B}" type="sibTrans" cxnId="{12A50EA5-563E-4FC7-9E21-7288CCBFD198}">
      <dgm:prSet/>
      <dgm:spPr/>
      <dgm:t>
        <a:bodyPr/>
        <a:lstStyle/>
        <a:p>
          <a:endParaRPr lang="en-US"/>
        </a:p>
      </dgm:t>
    </dgm:pt>
    <dgm:pt modelId="{54F61FBD-E284-4F22-8BC6-6BA3435970B9}">
      <dgm:prSet/>
      <dgm:spPr/>
      <dgm:t>
        <a:bodyPr/>
        <a:lstStyle/>
        <a:p>
          <a:r>
            <a:rPr lang="en-US"/>
            <a:t>No external resources are used.</a:t>
          </a:r>
        </a:p>
      </dgm:t>
    </dgm:pt>
    <dgm:pt modelId="{6AA922D5-7CB2-41FA-B2FE-613BCD973A95}" type="parTrans" cxnId="{3CCDCAB5-8ACC-4347-B25E-78A653CB39C8}">
      <dgm:prSet/>
      <dgm:spPr/>
      <dgm:t>
        <a:bodyPr/>
        <a:lstStyle/>
        <a:p>
          <a:endParaRPr lang="en-US"/>
        </a:p>
      </dgm:t>
    </dgm:pt>
    <dgm:pt modelId="{E6C7C757-DDB9-4E3B-8D32-77BA0B2A5026}" type="sibTrans" cxnId="{3CCDCAB5-8ACC-4347-B25E-78A653CB39C8}">
      <dgm:prSet/>
      <dgm:spPr/>
      <dgm:t>
        <a:bodyPr/>
        <a:lstStyle/>
        <a:p>
          <a:endParaRPr lang="en-US"/>
        </a:p>
      </dgm:t>
    </dgm:pt>
    <dgm:pt modelId="{BE885837-F2F2-4ABF-8191-A81DE1967F7D}" type="pres">
      <dgm:prSet presAssocID="{439FCA6E-A14E-458F-9B97-B84A860CA55D}" presName="linear" presStyleCnt="0">
        <dgm:presLayoutVars>
          <dgm:animLvl val="lvl"/>
          <dgm:resizeHandles val="exact"/>
        </dgm:presLayoutVars>
      </dgm:prSet>
      <dgm:spPr/>
    </dgm:pt>
    <dgm:pt modelId="{DC2A099F-086C-431F-B05C-204BC9024550}" type="pres">
      <dgm:prSet presAssocID="{38A65DB9-3CA3-4E0E-99AE-3C51BAB582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8D640B-5307-4F95-BE9A-EA803AE4C4BA}" type="pres">
      <dgm:prSet presAssocID="{38A65DB9-3CA3-4E0E-99AE-3C51BAB582CA}" presName="childText" presStyleLbl="revTx" presStyleIdx="0" presStyleCnt="1">
        <dgm:presLayoutVars>
          <dgm:bulletEnabled val="1"/>
        </dgm:presLayoutVars>
      </dgm:prSet>
      <dgm:spPr/>
    </dgm:pt>
    <dgm:pt modelId="{325B22D7-56DC-46E2-911C-A190C48495F2}" type="pres">
      <dgm:prSet presAssocID="{54F61FBD-E284-4F22-8BC6-6BA3435970B9}" presName="parentText" presStyleLbl="node1" presStyleIdx="1" presStyleCnt="2">
        <dgm:presLayoutVars>
          <dgm:chMax val="0"/>
          <dgm:bulletEnabled val="1"/>
        </dgm:presLayoutVars>
      </dgm:prSet>
      <dgm:spPr>
        <a:solidFill>
          <a:srgbClr val="FF0000"/>
        </a:solidFill>
      </dgm:spPr>
    </dgm:pt>
  </dgm:ptLst>
  <dgm:cxnLst>
    <dgm:cxn modelId="{63AB7D06-A26A-4F83-8CBA-240F5B70C5C8}" type="presOf" srcId="{439FCA6E-A14E-458F-9B97-B84A860CA55D}" destId="{BE885837-F2F2-4ABF-8191-A81DE1967F7D}" srcOrd="0" destOrd="0" presId="urn:microsoft.com/office/officeart/2005/8/layout/vList2"/>
    <dgm:cxn modelId="{7EFB5C31-DE43-4F47-9F10-4C3607C632C8}" type="presOf" srcId="{D340EE32-5707-4D6A-88F9-0C7C0E790981}" destId="{328D640B-5307-4F95-BE9A-EA803AE4C4BA}" srcOrd="0" destOrd="1" presId="urn:microsoft.com/office/officeart/2005/8/layout/vList2"/>
    <dgm:cxn modelId="{072BF151-BFC1-4103-9C58-2D3C8D528A91}" type="presOf" srcId="{38A65DB9-3CA3-4E0E-99AE-3C51BAB582CA}" destId="{DC2A099F-086C-431F-B05C-204BC9024550}" srcOrd="0" destOrd="0" presId="urn:microsoft.com/office/officeart/2005/8/layout/vList2"/>
    <dgm:cxn modelId="{EC1C5F53-999F-4EF8-A550-CAC3DC6ADB6D}" type="presOf" srcId="{54F61FBD-E284-4F22-8BC6-6BA3435970B9}" destId="{325B22D7-56DC-46E2-911C-A190C48495F2}" srcOrd="0" destOrd="0" presId="urn:microsoft.com/office/officeart/2005/8/layout/vList2"/>
    <dgm:cxn modelId="{A7124D8D-8B2A-4A9F-B7A0-98B533476EB9}" type="presOf" srcId="{E26608F8-193C-4027-A0F3-A0D8BF81A9C0}" destId="{328D640B-5307-4F95-BE9A-EA803AE4C4BA}" srcOrd="0" destOrd="0" presId="urn:microsoft.com/office/officeart/2005/8/layout/vList2"/>
    <dgm:cxn modelId="{64958C9B-735A-4B7A-9508-61EABD24EA0C}" srcId="{38A65DB9-3CA3-4E0E-99AE-3C51BAB582CA}" destId="{E26608F8-193C-4027-A0F3-A0D8BF81A9C0}" srcOrd="0" destOrd="0" parTransId="{1FA571FD-9688-4F9C-A973-9ED621EE006E}" sibTransId="{52C704AA-F858-4E62-BF9A-45169FE3AC06}"/>
    <dgm:cxn modelId="{12A50EA5-563E-4FC7-9E21-7288CCBFD198}" srcId="{38A65DB9-3CA3-4E0E-99AE-3C51BAB582CA}" destId="{D340EE32-5707-4D6A-88F9-0C7C0E790981}" srcOrd="1" destOrd="0" parTransId="{46032F22-0736-4821-9A3A-5C266C3F9CB0}" sibTransId="{DCB5F3A9-5058-4A88-9026-A6626486CF9B}"/>
    <dgm:cxn modelId="{3CCDCAB5-8ACC-4347-B25E-78A653CB39C8}" srcId="{439FCA6E-A14E-458F-9B97-B84A860CA55D}" destId="{54F61FBD-E284-4F22-8BC6-6BA3435970B9}" srcOrd="1" destOrd="0" parTransId="{6AA922D5-7CB2-41FA-B2FE-613BCD973A95}" sibTransId="{E6C7C757-DDB9-4E3B-8D32-77BA0B2A5026}"/>
    <dgm:cxn modelId="{FB7148B9-493F-49DC-9660-153DC553CA86}" srcId="{439FCA6E-A14E-458F-9B97-B84A860CA55D}" destId="{38A65DB9-3CA3-4E0E-99AE-3C51BAB582CA}" srcOrd="0" destOrd="0" parTransId="{D7BACB67-2C81-454F-B812-6ADF57E3A43B}" sibTransId="{E0133D1D-1850-4A98-9964-18C439DDFDCB}"/>
    <dgm:cxn modelId="{6EFD5C63-9D7F-4105-A725-45C4FC057247}" type="presParOf" srcId="{BE885837-F2F2-4ABF-8191-A81DE1967F7D}" destId="{DC2A099F-086C-431F-B05C-204BC9024550}" srcOrd="0" destOrd="0" presId="urn:microsoft.com/office/officeart/2005/8/layout/vList2"/>
    <dgm:cxn modelId="{531A48DB-FCBD-428E-AFEF-BFBF6E2B0BE8}" type="presParOf" srcId="{BE885837-F2F2-4ABF-8191-A81DE1967F7D}" destId="{328D640B-5307-4F95-BE9A-EA803AE4C4BA}" srcOrd="1" destOrd="0" presId="urn:microsoft.com/office/officeart/2005/8/layout/vList2"/>
    <dgm:cxn modelId="{C74187F2-B656-4448-817D-9888C368271F}" type="presParOf" srcId="{BE885837-F2F2-4ABF-8191-A81DE1967F7D}" destId="{325B22D7-56DC-46E2-911C-A190C48495F2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5A12BA-63C7-4C19-9D71-EE46DFC29BA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47D91C0-87A7-4953-84D5-FC7A5F316BEB}">
      <dgm:prSet/>
      <dgm:spPr/>
      <dgm:t>
        <a:bodyPr/>
        <a:lstStyle/>
        <a:p>
          <a:r>
            <a:rPr lang="tr-TR" b="1"/>
            <a:t>User Testing</a:t>
          </a:r>
          <a:endParaRPr lang="en-US"/>
        </a:p>
      </dgm:t>
    </dgm:pt>
    <dgm:pt modelId="{79320F2B-12F8-4D16-B20D-26F6BC7E5889}" type="parTrans" cxnId="{DB0A7977-DB5C-442D-9943-D9BFD90D20C4}">
      <dgm:prSet/>
      <dgm:spPr/>
      <dgm:t>
        <a:bodyPr/>
        <a:lstStyle/>
        <a:p>
          <a:endParaRPr lang="en-US"/>
        </a:p>
      </dgm:t>
    </dgm:pt>
    <dgm:pt modelId="{1E0814A8-DDB3-4A3C-939E-35CE6837E568}" type="sibTrans" cxnId="{DB0A7977-DB5C-442D-9943-D9BFD90D20C4}">
      <dgm:prSet/>
      <dgm:spPr/>
      <dgm:t>
        <a:bodyPr/>
        <a:lstStyle/>
        <a:p>
          <a:endParaRPr lang="en-US"/>
        </a:p>
      </dgm:t>
    </dgm:pt>
    <dgm:pt modelId="{39C1B7F3-1415-4FE0-BEA7-AB872C65FA05}">
      <dgm:prSet/>
      <dgm:spPr/>
      <dgm:t>
        <a:bodyPr/>
        <a:lstStyle/>
        <a:p>
          <a:pPr rtl="0"/>
          <a:r>
            <a:rPr lang="tr-TR"/>
            <a:t>Measure </a:t>
          </a:r>
          <a:r>
            <a:rPr lang="tr-TR" b="1"/>
            <a:t>task completion time</a:t>
          </a:r>
          <a:r>
            <a:rPr lang="tr-TR"/>
            <a:t>, </a:t>
          </a:r>
          <a:r>
            <a:rPr lang="tr-TR" b="1">
              <a:latin typeface="Aptos Display" panose="020F0302020204030204"/>
            </a:rPr>
            <a:t>response time</a:t>
          </a:r>
          <a:r>
            <a:rPr lang="tr-TR">
              <a:latin typeface="Aptos Display" panose="020F0302020204030204"/>
            </a:rPr>
            <a:t>, </a:t>
          </a:r>
          <a:r>
            <a:rPr lang="tr-TR"/>
            <a:t>track </a:t>
          </a:r>
          <a:r>
            <a:rPr lang="tr-TR" b="1"/>
            <a:t>errors</a:t>
          </a:r>
          <a:r>
            <a:rPr lang="tr-TR"/>
            <a:t>, and collect </a:t>
          </a:r>
          <a:r>
            <a:rPr lang="tr-TR" b="1"/>
            <a:t>user feedback</a:t>
          </a:r>
          <a:endParaRPr lang="en-US"/>
        </a:p>
      </dgm:t>
    </dgm:pt>
    <dgm:pt modelId="{65692620-20CE-4289-95A3-0FEC663C7385}" type="parTrans" cxnId="{7C6DC259-4319-4320-BFA4-AE1C46A52685}">
      <dgm:prSet/>
      <dgm:spPr/>
      <dgm:t>
        <a:bodyPr/>
        <a:lstStyle/>
        <a:p>
          <a:endParaRPr lang="en-US"/>
        </a:p>
      </dgm:t>
    </dgm:pt>
    <dgm:pt modelId="{CB24A6F6-840A-4FF8-964A-E464EC9CCA72}" type="sibTrans" cxnId="{7C6DC259-4319-4320-BFA4-AE1C46A52685}">
      <dgm:prSet/>
      <dgm:spPr/>
      <dgm:t>
        <a:bodyPr/>
        <a:lstStyle/>
        <a:p>
          <a:endParaRPr lang="en-US"/>
        </a:p>
      </dgm:t>
    </dgm:pt>
    <dgm:pt modelId="{C2C78C6C-29AA-4054-8C19-D511BAF37975}">
      <dgm:prSet/>
      <dgm:spPr/>
      <dgm:t>
        <a:bodyPr/>
        <a:lstStyle/>
        <a:p>
          <a:r>
            <a:rPr lang="tr-TR"/>
            <a:t>Compare traditional IVR vs. multimodal IVR experience</a:t>
          </a:r>
          <a:endParaRPr lang="en-US"/>
        </a:p>
      </dgm:t>
    </dgm:pt>
    <dgm:pt modelId="{2CCC16F9-9DA9-4963-A7A1-E2ED8F6029C6}" type="parTrans" cxnId="{DDBB13D5-445A-4994-B018-060B49759F28}">
      <dgm:prSet/>
      <dgm:spPr/>
      <dgm:t>
        <a:bodyPr/>
        <a:lstStyle/>
        <a:p>
          <a:endParaRPr lang="en-US"/>
        </a:p>
      </dgm:t>
    </dgm:pt>
    <dgm:pt modelId="{39963645-04A0-4E48-BE1E-F9C5E60A02B2}" type="sibTrans" cxnId="{DDBB13D5-445A-4994-B018-060B49759F28}">
      <dgm:prSet/>
      <dgm:spPr/>
      <dgm:t>
        <a:bodyPr/>
        <a:lstStyle/>
        <a:p>
          <a:endParaRPr lang="en-US"/>
        </a:p>
      </dgm:t>
    </dgm:pt>
    <dgm:pt modelId="{402C7DFB-2345-4DC7-A20B-B34AF0C0BB9D}">
      <dgm:prSet/>
      <dgm:spPr/>
      <dgm:t>
        <a:bodyPr/>
        <a:lstStyle/>
        <a:p>
          <a:r>
            <a:rPr lang="tr-TR" b="1"/>
            <a:t>Internal Testing</a:t>
          </a:r>
          <a:endParaRPr lang="en-US"/>
        </a:p>
      </dgm:t>
    </dgm:pt>
    <dgm:pt modelId="{C9943ED9-DEF6-45DF-9467-A441BCF8565B}" type="parTrans" cxnId="{0F863D24-DF9E-458E-9ED9-A10667366A29}">
      <dgm:prSet/>
      <dgm:spPr/>
      <dgm:t>
        <a:bodyPr/>
        <a:lstStyle/>
        <a:p>
          <a:endParaRPr lang="en-US"/>
        </a:p>
      </dgm:t>
    </dgm:pt>
    <dgm:pt modelId="{E5F8CC94-779C-459C-8174-A5CC7F0256C6}" type="sibTrans" cxnId="{0F863D24-DF9E-458E-9ED9-A10667366A29}">
      <dgm:prSet/>
      <dgm:spPr/>
      <dgm:t>
        <a:bodyPr/>
        <a:lstStyle/>
        <a:p>
          <a:endParaRPr lang="en-US"/>
        </a:p>
      </dgm:t>
    </dgm:pt>
    <dgm:pt modelId="{E3BAEFCC-DF3A-488E-B920-D85E878BACE1}">
      <dgm:prSet/>
      <dgm:spPr/>
      <dgm:t>
        <a:bodyPr/>
        <a:lstStyle/>
        <a:p>
          <a:r>
            <a:rPr lang="tr-TR"/>
            <a:t>Developers test interactions to assess IVR </a:t>
          </a:r>
          <a:r>
            <a:rPr lang="tr-TR" b="1"/>
            <a:t>response accuracy</a:t>
          </a:r>
          <a:endParaRPr lang="en-US"/>
        </a:p>
      </dgm:t>
    </dgm:pt>
    <dgm:pt modelId="{8BCFD562-2898-478B-91CE-960880DCFC1E}" type="parTrans" cxnId="{CEF975FA-8F3E-479F-B2B3-E2209C84F161}">
      <dgm:prSet/>
      <dgm:spPr/>
      <dgm:t>
        <a:bodyPr/>
        <a:lstStyle/>
        <a:p>
          <a:endParaRPr lang="en-US"/>
        </a:p>
      </dgm:t>
    </dgm:pt>
    <dgm:pt modelId="{17A49414-D8C0-480E-9B1D-4EF717FDE9A2}" type="sibTrans" cxnId="{CEF975FA-8F3E-479F-B2B3-E2209C84F161}">
      <dgm:prSet/>
      <dgm:spPr/>
      <dgm:t>
        <a:bodyPr/>
        <a:lstStyle/>
        <a:p>
          <a:endParaRPr lang="en-US"/>
        </a:p>
      </dgm:t>
    </dgm:pt>
    <dgm:pt modelId="{F7A61958-E53D-4F91-9C7D-08A422F17F30}">
      <dgm:prSet/>
      <dgm:spPr/>
      <dgm:t>
        <a:bodyPr/>
        <a:lstStyle/>
        <a:p>
          <a:r>
            <a:rPr lang="tr-TR"/>
            <a:t>Debug and refine </a:t>
          </a:r>
          <a:r>
            <a:rPr lang="tr-TR" b="1"/>
            <a:t>ASR, DM, and GUI interactions</a:t>
          </a:r>
          <a:endParaRPr lang="en-US"/>
        </a:p>
      </dgm:t>
    </dgm:pt>
    <dgm:pt modelId="{EA0024F7-2A5A-4CE0-B3B7-FB3E46E70C51}" type="parTrans" cxnId="{DB4E4752-F9A3-4A00-849B-3F79843AB4B1}">
      <dgm:prSet/>
      <dgm:spPr/>
      <dgm:t>
        <a:bodyPr/>
        <a:lstStyle/>
        <a:p>
          <a:endParaRPr lang="en-US"/>
        </a:p>
      </dgm:t>
    </dgm:pt>
    <dgm:pt modelId="{C71AAE50-5848-431D-93BD-5CF68057BEC2}" type="sibTrans" cxnId="{DB4E4752-F9A3-4A00-849B-3F79843AB4B1}">
      <dgm:prSet/>
      <dgm:spPr/>
      <dgm:t>
        <a:bodyPr/>
        <a:lstStyle/>
        <a:p>
          <a:endParaRPr lang="en-US"/>
        </a:p>
      </dgm:t>
    </dgm:pt>
    <dgm:pt modelId="{CDA7AE92-F74B-4BC2-A66F-90BB48D4D0B5}" type="pres">
      <dgm:prSet presAssocID="{D95A12BA-63C7-4C19-9D71-EE46DFC29BAC}" presName="Name0" presStyleCnt="0">
        <dgm:presLayoutVars>
          <dgm:dir/>
          <dgm:resizeHandles val="exact"/>
        </dgm:presLayoutVars>
      </dgm:prSet>
      <dgm:spPr/>
    </dgm:pt>
    <dgm:pt modelId="{D2F441C9-7181-479C-83FC-FED75D20B0E7}" type="pres">
      <dgm:prSet presAssocID="{647D91C0-87A7-4953-84D5-FC7A5F316BEB}" presName="node" presStyleLbl="node1" presStyleIdx="0" presStyleCnt="6">
        <dgm:presLayoutVars>
          <dgm:bulletEnabled val="1"/>
        </dgm:presLayoutVars>
      </dgm:prSet>
      <dgm:spPr/>
    </dgm:pt>
    <dgm:pt modelId="{36C67EBE-224D-4764-AFFE-D9B5370DC45A}" type="pres">
      <dgm:prSet presAssocID="{1E0814A8-DDB3-4A3C-939E-35CE6837E568}" presName="sibTrans" presStyleLbl="sibTrans1D1" presStyleIdx="0" presStyleCnt="5"/>
      <dgm:spPr/>
    </dgm:pt>
    <dgm:pt modelId="{404FA379-824C-4A4D-8D00-7030004A6087}" type="pres">
      <dgm:prSet presAssocID="{1E0814A8-DDB3-4A3C-939E-35CE6837E568}" presName="connectorText" presStyleLbl="sibTrans1D1" presStyleIdx="0" presStyleCnt="5"/>
      <dgm:spPr/>
    </dgm:pt>
    <dgm:pt modelId="{0769DF1B-9317-470A-B040-3CE731FAB02A}" type="pres">
      <dgm:prSet presAssocID="{39C1B7F3-1415-4FE0-BEA7-AB872C65FA05}" presName="node" presStyleLbl="node1" presStyleIdx="1" presStyleCnt="6">
        <dgm:presLayoutVars>
          <dgm:bulletEnabled val="1"/>
        </dgm:presLayoutVars>
      </dgm:prSet>
      <dgm:spPr/>
    </dgm:pt>
    <dgm:pt modelId="{F9B85312-7C25-4713-A219-D7B5FEBE2BAF}" type="pres">
      <dgm:prSet presAssocID="{CB24A6F6-840A-4FF8-964A-E464EC9CCA72}" presName="sibTrans" presStyleLbl="sibTrans1D1" presStyleIdx="1" presStyleCnt="5"/>
      <dgm:spPr/>
    </dgm:pt>
    <dgm:pt modelId="{AF0E4AAF-F2FC-4286-BF8F-C47B03D725F7}" type="pres">
      <dgm:prSet presAssocID="{CB24A6F6-840A-4FF8-964A-E464EC9CCA72}" presName="connectorText" presStyleLbl="sibTrans1D1" presStyleIdx="1" presStyleCnt="5"/>
      <dgm:spPr/>
    </dgm:pt>
    <dgm:pt modelId="{D638B369-D23C-44DA-8831-567F70B07C77}" type="pres">
      <dgm:prSet presAssocID="{C2C78C6C-29AA-4054-8C19-D511BAF37975}" presName="node" presStyleLbl="node1" presStyleIdx="2" presStyleCnt="6">
        <dgm:presLayoutVars>
          <dgm:bulletEnabled val="1"/>
        </dgm:presLayoutVars>
      </dgm:prSet>
      <dgm:spPr/>
    </dgm:pt>
    <dgm:pt modelId="{658C161C-DAA0-4646-B1DA-70A3E9CCA6BC}" type="pres">
      <dgm:prSet presAssocID="{39963645-04A0-4E48-BE1E-F9C5E60A02B2}" presName="sibTrans" presStyleLbl="sibTrans1D1" presStyleIdx="2" presStyleCnt="5"/>
      <dgm:spPr/>
    </dgm:pt>
    <dgm:pt modelId="{6282DE0D-C517-49A0-A8EA-6F2416D54432}" type="pres">
      <dgm:prSet presAssocID="{39963645-04A0-4E48-BE1E-F9C5E60A02B2}" presName="connectorText" presStyleLbl="sibTrans1D1" presStyleIdx="2" presStyleCnt="5"/>
      <dgm:spPr/>
    </dgm:pt>
    <dgm:pt modelId="{F1C53596-4EB1-4CE2-858F-BE21CFE071F0}" type="pres">
      <dgm:prSet presAssocID="{402C7DFB-2345-4DC7-A20B-B34AF0C0BB9D}" presName="node" presStyleLbl="node1" presStyleIdx="3" presStyleCnt="6">
        <dgm:presLayoutVars>
          <dgm:bulletEnabled val="1"/>
        </dgm:presLayoutVars>
      </dgm:prSet>
      <dgm:spPr/>
    </dgm:pt>
    <dgm:pt modelId="{EE6D9B50-E297-4582-B123-A6DA4478A6F8}" type="pres">
      <dgm:prSet presAssocID="{E5F8CC94-779C-459C-8174-A5CC7F0256C6}" presName="sibTrans" presStyleLbl="sibTrans1D1" presStyleIdx="3" presStyleCnt="5"/>
      <dgm:spPr/>
    </dgm:pt>
    <dgm:pt modelId="{AC9BEB1F-CBAC-4AF2-B991-AACB34C536B9}" type="pres">
      <dgm:prSet presAssocID="{E5F8CC94-779C-459C-8174-A5CC7F0256C6}" presName="connectorText" presStyleLbl="sibTrans1D1" presStyleIdx="3" presStyleCnt="5"/>
      <dgm:spPr/>
    </dgm:pt>
    <dgm:pt modelId="{79EFBE32-8D98-400C-A335-248E486170F9}" type="pres">
      <dgm:prSet presAssocID="{E3BAEFCC-DF3A-488E-B920-D85E878BACE1}" presName="node" presStyleLbl="node1" presStyleIdx="4" presStyleCnt="6">
        <dgm:presLayoutVars>
          <dgm:bulletEnabled val="1"/>
        </dgm:presLayoutVars>
      </dgm:prSet>
      <dgm:spPr/>
    </dgm:pt>
    <dgm:pt modelId="{8B14B317-E627-4E76-ACE5-C22ACA8E30C3}" type="pres">
      <dgm:prSet presAssocID="{17A49414-D8C0-480E-9B1D-4EF717FDE9A2}" presName="sibTrans" presStyleLbl="sibTrans1D1" presStyleIdx="4" presStyleCnt="5"/>
      <dgm:spPr/>
    </dgm:pt>
    <dgm:pt modelId="{E49DF87C-6D44-4A18-AA39-FA6F3C53909D}" type="pres">
      <dgm:prSet presAssocID="{17A49414-D8C0-480E-9B1D-4EF717FDE9A2}" presName="connectorText" presStyleLbl="sibTrans1D1" presStyleIdx="4" presStyleCnt="5"/>
      <dgm:spPr/>
    </dgm:pt>
    <dgm:pt modelId="{480ADF44-E861-42A7-8682-F0619EE207FF}" type="pres">
      <dgm:prSet presAssocID="{F7A61958-E53D-4F91-9C7D-08A422F17F30}" presName="node" presStyleLbl="node1" presStyleIdx="5" presStyleCnt="6">
        <dgm:presLayoutVars>
          <dgm:bulletEnabled val="1"/>
        </dgm:presLayoutVars>
      </dgm:prSet>
      <dgm:spPr/>
    </dgm:pt>
  </dgm:ptLst>
  <dgm:cxnLst>
    <dgm:cxn modelId="{F59D7B06-4BB2-4BC1-B234-3D99078FBC69}" type="presOf" srcId="{CB24A6F6-840A-4FF8-964A-E464EC9CCA72}" destId="{AF0E4AAF-F2FC-4286-BF8F-C47B03D725F7}" srcOrd="1" destOrd="0" presId="urn:microsoft.com/office/officeart/2016/7/layout/RepeatingBendingProcessNew"/>
    <dgm:cxn modelId="{E2996D0D-4AC8-42FA-8BAF-303F3FC3F018}" type="presOf" srcId="{E5F8CC94-779C-459C-8174-A5CC7F0256C6}" destId="{EE6D9B50-E297-4582-B123-A6DA4478A6F8}" srcOrd="0" destOrd="0" presId="urn:microsoft.com/office/officeart/2016/7/layout/RepeatingBendingProcessNew"/>
    <dgm:cxn modelId="{BF39C010-80D3-4573-8C74-603C1852A035}" type="presOf" srcId="{647D91C0-87A7-4953-84D5-FC7A5F316BEB}" destId="{D2F441C9-7181-479C-83FC-FED75D20B0E7}" srcOrd="0" destOrd="0" presId="urn:microsoft.com/office/officeart/2016/7/layout/RepeatingBendingProcessNew"/>
    <dgm:cxn modelId="{252B4021-A374-47FF-A1C3-42443BB39451}" type="presOf" srcId="{1E0814A8-DDB3-4A3C-939E-35CE6837E568}" destId="{36C67EBE-224D-4764-AFFE-D9B5370DC45A}" srcOrd="0" destOrd="0" presId="urn:microsoft.com/office/officeart/2016/7/layout/RepeatingBendingProcessNew"/>
    <dgm:cxn modelId="{BC5DAA23-8196-408E-91A1-F39E7AEA342C}" type="presOf" srcId="{E3BAEFCC-DF3A-488E-B920-D85E878BACE1}" destId="{79EFBE32-8D98-400C-A335-248E486170F9}" srcOrd="0" destOrd="0" presId="urn:microsoft.com/office/officeart/2016/7/layout/RepeatingBendingProcessNew"/>
    <dgm:cxn modelId="{0F863D24-DF9E-458E-9ED9-A10667366A29}" srcId="{D95A12BA-63C7-4C19-9D71-EE46DFC29BAC}" destId="{402C7DFB-2345-4DC7-A20B-B34AF0C0BB9D}" srcOrd="3" destOrd="0" parTransId="{C9943ED9-DEF6-45DF-9467-A441BCF8565B}" sibTransId="{E5F8CC94-779C-459C-8174-A5CC7F0256C6}"/>
    <dgm:cxn modelId="{921F392A-4893-4451-A76A-8923B47917CB}" type="presOf" srcId="{CB24A6F6-840A-4FF8-964A-E464EC9CCA72}" destId="{F9B85312-7C25-4713-A219-D7B5FEBE2BAF}" srcOrd="0" destOrd="0" presId="urn:microsoft.com/office/officeart/2016/7/layout/RepeatingBendingProcessNew"/>
    <dgm:cxn modelId="{4D7F202B-4749-4507-B6EF-3BAA192C76E1}" type="presOf" srcId="{39963645-04A0-4E48-BE1E-F9C5E60A02B2}" destId="{6282DE0D-C517-49A0-A8EA-6F2416D54432}" srcOrd="1" destOrd="0" presId="urn:microsoft.com/office/officeart/2016/7/layout/RepeatingBendingProcessNew"/>
    <dgm:cxn modelId="{49A54B39-E247-40AF-BC20-1AF8D1DB0F6C}" type="presOf" srcId="{E5F8CC94-779C-459C-8174-A5CC7F0256C6}" destId="{AC9BEB1F-CBAC-4AF2-B991-AACB34C536B9}" srcOrd="1" destOrd="0" presId="urn:microsoft.com/office/officeart/2016/7/layout/RepeatingBendingProcessNew"/>
    <dgm:cxn modelId="{11FA3062-E465-4F2B-A63A-B753AEA4555B}" type="presOf" srcId="{17A49414-D8C0-480E-9B1D-4EF717FDE9A2}" destId="{E49DF87C-6D44-4A18-AA39-FA6F3C53909D}" srcOrd="1" destOrd="0" presId="urn:microsoft.com/office/officeart/2016/7/layout/RepeatingBendingProcessNew"/>
    <dgm:cxn modelId="{ACE16D42-C62D-4ACF-BB11-622DA8E2A013}" type="presOf" srcId="{39C1B7F3-1415-4FE0-BEA7-AB872C65FA05}" destId="{0769DF1B-9317-470A-B040-3CE731FAB02A}" srcOrd="0" destOrd="0" presId="urn:microsoft.com/office/officeart/2016/7/layout/RepeatingBendingProcessNew"/>
    <dgm:cxn modelId="{DB4E4752-F9A3-4A00-849B-3F79843AB4B1}" srcId="{D95A12BA-63C7-4C19-9D71-EE46DFC29BAC}" destId="{F7A61958-E53D-4F91-9C7D-08A422F17F30}" srcOrd="5" destOrd="0" parTransId="{EA0024F7-2A5A-4CE0-B3B7-FB3E46E70C51}" sibTransId="{C71AAE50-5848-431D-93BD-5CF68057BEC2}"/>
    <dgm:cxn modelId="{DB0A7977-DB5C-442D-9943-D9BFD90D20C4}" srcId="{D95A12BA-63C7-4C19-9D71-EE46DFC29BAC}" destId="{647D91C0-87A7-4953-84D5-FC7A5F316BEB}" srcOrd="0" destOrd="0" parTransId="{79320F2B-12F8-4D16-B20D-26F6BC7E5889}" sibTransId="{1E0814A8-DDB3-4A3C-939E-35CE6837E568}"/>
    <dgm:cxn modelId="{7C6DC259-4319-4320-BFA4-AE1C46A52685}" srcId="{D95A12BA-63C7-4C19-9D71-EE46DFC29BAC}" destId="{39C1B7F3-1415-4FE0-BEA7-AB872C65FA05}" srcOrd="1" destOrd="0" parTransId="{65692620-20CE-4289-95A3-0FEC663C7385}" sibTransId="{CB24A6F6-840A-4FF8-964A-E464EC9CCA72}"/>
    <dgm:cxn modelId="{407FB67F-2DE0-4C36-B434-789902B34DC4}" type="presOf" srcId="{C2C78C6C-29AA-4054-8C19-D511BAF37975}" destId="{D638B369-D23C-44DA-8831-567F70B07C77}" srcOrd="0" destOrd="0" presId="urn:microsoft.com/office/officeart/2016/7/layout/RepeatingBendingProcessNew"/>
    <dgm:cxn modelId="{EA7770A5-AABD-46BA-8C91-09020A0CEC2D}" type="presOf" srcId="{F7A61958-E53D-4F91-9C7D-08A422F17F30}" destId="{480ADF44-E861-42A7-8682-F0619EE207FF}" srcOrd="0" destOrd="0" presId="urn:microsoft.com/office/officeart/2016/7/layout/RepeatingBendingProcessNew"/>
    <dgm:cxn modelId="{4BA13DAF-E16C-4538-9185-917E9F7D83C0}" type="presOf" srcId="{D95A12BA-63C7-4C19-9D71-EE46DFC29BAC}" destId="{CDA7AE92-F74B-4BC2-A66F-90BB48D4D0B5}" srcOrd="0" destOrd="0" presId="urn:microsoft.com/office/officeart/2016/7/layout/RepeatingBendingProcessNew"/>
    <dgm:cxn modelId="{F40EDFCE-1754-4771-BAB8-A92C380F9DDE}" type="presOf" srcId="{402C7DFB-2345-4DC7-A20B-B34AF0C0BB9D}" destId="{F1C53596-4EB1-4CE2-858F-BE21CFE071F0}" srcOrd="0" destOrd="0" presId="urn:microsoft.com/office/officeart/2016/7/layout/RepeatingBendingProcessNew"/>
    <dgm:cxn modelId="{DDBB13D5-445A-4994-B018-060B49759F28}" srcId="{D95A12BA-63C7-4C19-9D71-EE46DFC29BAC}" destId="{C2C78C6C-29AA-4054-8C19-D511BAF37975}" srcOrd="2" destOrd="0" parTransId="{2CCC16F9-9DA9-4963-A7A1-E2ED8F6029C6}" sibTransId="{39963645-04A0-4E48-BE1E-F9C5E60A02B2}"/>
    <dgm:cxn modelId="{82B882E3-62B3-4C7C-8CE9-A6C3E3F49C1F}" type="presOf" srcId="{17A49414-D8C0-480E-9B1D-4EF717FDE9A2}" destId="{8B14B317-E627-4E76-ACE5-C22ACA8E30C3}" srcOrd="0" destOrd="0" presId="urn:microsoft.com/office/officeart/2016/7/layout/RepeatingBendingProcessNew"/>
    <dgm:cxn modelId="{C54E50F2-F8EA-4824-8939-39983B6380C4}" type="presOf" srcId="{1E0814A8-DDB3-4A3C-939E-35CE6837E568}" destId="{404FA379-824C-4A4D-8D00-7030004A6087}" srcOrd="1" destOrd="0" presId="urn:microsoft.com/office/officeart/2016/7/layout/RepeatingBendingProcessNew"/>
    <dgm:cxn modelId="{CEF975FA-8F3E-479F-B2B3-E2209C84F161}" srcId="{D95A12BA-63C7-4C19-9D71-EE46DFC29BAC}" destId="{E3BAEFCC-DF3A-488E-B920-D85E878BACE1}" srcOrd="4" destOrd="0" parTransId="{8BCFD562-2898-478B-91CE-960880DCFC1E}" sibTransId="{17A49414-D8C0-480E-9B1D-4EF717FDE9A2}"/>
    <dgm:cxn modelId="{DD3CD6FC-3505-45B8-B6A7-48D6FFA653D6}" type="presOf" srcId="{39963645-04A0-4E48-BE1E-F9C5E60A02B2}" destId="{658C161C-DAA0-4646-B1DA-70A3E9CCA6BC}" srcOrd="0" destOrd="0" presId="urn:microsoft.com/office/officeart/2016/7/layout/RepeatingBendingProcessNew"/>
    <dgm:cxn modelId="{44113761-BA9E-4F6E-9123-782C6EA4D021}" type="presParOf" srcId="{CDA7AE92-F74B-4BC2-A66F-90BB48D4D0B5}" destId="{D2F441C9-7181-479C-83FC-FED75D20B0E7}" srcOrd="0" destOrd="0" presId="urn:microsoft.com/office/officeart/2016/7/layout/RepeatingBendingProcessNew"/>
    <dgm:cxn modelId="{895FC806-319B-4FE0-9EB0-A41D17D15E53}" type="presParOf" srcId="{CDA7AE92-F74B-4BC2-A66F-90BB48D4D0B5}" destId="{36C67EBE-224D-4764-AFFE-D9B5370DC45A}" srcOrd="1" destOrd="0" presId="urn:microsoft.com/office/officeart/2016/7/layout/RepeatingBendingProcessNew"/>
    <dgm:cxn modelId="{05F7CAD8-2D7C-421E-9227-2893A4B54B7F}" type="presParOf" srcId="{36C67EBE-224D-4764-AFFE-D9B5370DC45A}" destId="{404FA379-824C-4A4D-8D00-7030004A6087}" srcOrd="0" destOrd="0" presId="urn:microsoft.com/office/officeart/2016/7/layout/RepeatingBendingProcessNew"/>
    <dgm:cxn modelId="{7C4D4566-CEF4-42F2-AA12-A7B2B01E1F6C}" type="presParOf" srcId="{CDA7AE92-F74B-4BC2-A66F-90BB48D4D0B5}" destId="{0769DF1B-9317-470A-B040-3CE731FAB02A}" srcOrd="2" destOrd="0" presId="urn:microsoft.com/office/officeart/2016/7/layout/RepeatingBendingProcessNew"/>
    <dgm:cxn modelId="{F1B4071F-0631-4390-883E-80E88F1E71F1}" type="presParOf" srcId="{CDA7AE92-F74B-4BC2-A66F-90BB48D4D0B5}" destId="{F9B85312-7C25-4713-A219-D7B5FEBE2BAF}" srcOrd="3" destOrd="0" presId="urn:microsoft.com/office/officeart/2016/7/layout/RepeatingBendingProcessNew"/>
    <dgm:cxn modelId="{AEFE6CBD-7FE7-493A-A2B1-04F5D5155C72}" type="presParOf" srcId="{F9B85312-7C25-4713-A219-D7B5FEBE2BAF}" destId="{AF0E4AAF-F2FC-4286-BF8F-C47B03D725F7}" srcOrd="0" destOrd="0" presId="urn:microsoft.com/office/officeart/2016/7/layout/RepeatingBendingProcessNew"/>
    <dgm:cxn modelId="{788E9E05-021B-4086-A19B-353A2527B50F}" type="presParOf" srcId="{CDA7AE92-F74B-4BC2-A66F-90BB48D4D0B5}" destId="{D638B369-D23C-44DA-8831-567F70B07C77}" srcOrd="4" destOrd="0" presId="urn:microsoft.com/office/officeart/2016/7/layout/RepeatingBendingProcessNew"/>
    <dgm:cxn modelId="{81FBC8B5-62D2-4534-B282-2F9BE89492AC}" type="presParOf" srcId="{CDA7AE92-F74B-4BC2-A66F-90BB48D4D0B5}" destId="{658C161C-DAA0-4646-B1DA-70A3E9CCA6BC}" srcOrd="5" destOrd="0" presId="urn:microsoft.com/office/officeart/2016/7/layout/RepeatingBendingProcessNew"/>
    <dgm:cxn modelId="{4DBA0FBD-5AA0-46AD-831D-E83910AA0E80}" type="presParOf" srcId="{658C161C-DAA0-4646-B1DA-70A3E9CCA6BC}" destId="{6282DE0D-C517-49A0-A8EA-6F2416D54432}" srcOrd="0" destOrd="0" presId="urn:microsoft.com/office/officeart/2016/7/layout/RepeatingBendingProcessNew"/>
    <dgm:cxn modelId="{26072730-FF71-4E6C-9B44-81FA92D5A1A0}" type="presParOf" srcId="{CDA7AE92-F74B-4BC2-A66F-90BB48D4D0B5}" destId="{F1C53596-4EB1-4CE2-858F-BE21CFE071F0}" srcOrd="6" destOrd="0" presId="urn:microsoft.com/office/officeart/2016/7/layout/RepeatingBendingProcessNew"/>
    <dgm:cxn modelId="{7EF6218C-B150-49D6-B24C-DDC1FECE4E08}" type="presParOf" srcId="{CDA7AE92-F74B-4BC2-A66F-90BB48D4D0B5}" destId="{EE6D9B50-E297-4582-B123-A6DA4478A6F8}" srcOrd="7" destOrd="0" presId="urn:microsoft.com/office/officeart/2016/7/layout/RepeatingBendingProcessNew"/>
    <dgm:cxn modelId="{367DC736-14E6-4DFA-8535-829AEE6BC252}" type="presParOf" srcId="{EE6D9B50-E297-4582-B123-A6DA4478A6F8}" destId="{AC9BEB1F-CBAC-4AF2-B991-AACB34C536B9}" srcOrd="0" destOrd="0" presId="urn:microsoft.com/office/officeart/2016/7/layout/RepeatingBendingProcessNew"/>
    <dgm:cxn modelId="{DA99E18E-9C45-4151-AA54-8AF53FCE1986}" type="presParOf" srcId="{CDA7AE92-F74B-4BC2-A66F-90BB48D4D0B5}" destId="{79EFBE32-8D98-400C-A335-248E486170F9}" srcOrd="8" destOrd="0" presId="urn:microsoft.com/office/officeart/2016/7/layout/RepeatingBendingProcessNew"/>
    <dgm:cxn modelId="{3F0A421D-AAA1-4818-8650-18C22A41F2B0}" type="presParOf" srcId="{CDA7AE92-F74B-4BC2-A66F-90BB48D4D0B5}" destId="{8B14B317-E627-4E76-ACE5-C22ACA8E30C3}" srcOrd="9" destOrd="0" presId="urn:microsoft.com/office/officeart/2016/7/layout/RepeatingBendingProcessNew"/>
    <dgm:cxn modelId="{A4343D4D-5184-4770-9B3D-D231439F3A59}" type="presParOf" srcId="{8B14B317-E627-4E76-ACE5-C22ACA8E30C3}" destId="{E49DF87C-6D44-4A18-AA39-FA6F3C53909D}" srcOrd="0" destOrd="0" presId="urn:microsoft.com/office/officeart/2016/7/layout/RepeatingBendingProcessNew"/>
    <dgm:cxn modelId="{0B8B0C58-4967-4367-B1EA-A4ABE7901751}" type="presParOf" srcId="{CDA7AE92-F74B-4BC2-A66F-90BB48D4D0B5}" destId="{480ADF44-E861-42A7-8682-F0619EE207F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DB788A-5E90-44C8-BC20-D9BB5FAE526B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A Multimodal IVR System that enables both voice and GUI interactions.</a:t>
          </a:r>
          <a:endParaRPr lang="en-US" sz="1900" kern="1200"/>
        </a:p>
      </dsp:txBody>
      <dsp:txXfrm>
        <a:off x="38234" y="38234"/>
        <a:ext cx="7529629" cy="1228933"/>
      </dsp:txXfrm>
    </dsp:sp>
    <dsp:sp modelId="{1F4E0E3F-78C4-4E8F-A2FC-55374C5D8200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Uses Speech-</a:t>
          </a:r>
          <a:r>
            <a:rPr lang="tr-TR" sz="1900" kern="1200" err="1"/>
            <a:t>to</a:t>
          </a:r>
          <a:r>
            <a:rPr lang="tr-TR" sz="1900" kern="1200"/>
            <a:t>-</a:t>
          </a:r>
          <a:r>
            <a:rPr lang="tr-TR" sz="1900" kern="1200" err="1"/>
            <a:t>Text</a:t>
          </a:r>
          <a:r>
            <a:rPr lang="tr-TR" sz="1900" kern="1200"/>
            <a:t> (ASR), </a:t>
          </a:r>
          <a:r>
            <a:rPr lang="tr-TR" sz="1900" kern="1200" err="1"/>
            <a:t>Dialogue</a:t>
          </a:r>
          <a:r>
            <a:rPr lang="tr-TR" sz="1900" kern="1200"/>
            <a:t> Management (DM), </a:t>
          </a:r>
          <a:r>
            <a:rPr lang="tr-TR" sz="1900" kern="1200" err="1"/>
            <a:t>and</a:t>
          </a:r>
          <a:r>
            <a:rPr lang="tr-TR" sz="1900" kern="1200"/>
            <a:t> </a:t>
          </a:r>
          <a:r>
            <a:rPr lang="tr-TR" sz="1900" kern="1200" err="1"/>
            <a:t>Text</a:t>
          </a:r>
          <a:r>
            <a:rPr lang="tr-TR" sz="1900" kern="1200"/>
            <a:t>-</a:t>
          </a:r>
          <a:r>
            <a:rPr lang="tr-TR" sz="1900" kern="1200" err="1"/>
            <a:t>to</a:t>
          </a:r>
          <a:r>
            <a:rPr lang="tr-TR" sz="1900" kern="1200"/>
            <a:t>-Speech (TTS).</a:t>
          </a:r>
          <a:endParaRPr lang="en-US" sz="1900" kern="1200"/>
        </a:p>
      </dsp:txBody>
      <dsp:txXfrm>
        <a:off x="826903" y="1561202"/>
        <a:ext cx="7224611" cy="1228933"/>
      </dsp:txXfrm>
    </dsp:sp>
    <dsp:sp modelId="{1D6980DA-09CB-4937-9A6A-C81FC0BCD346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900" kern="1200"/>
            <a:t>Research Goal:</a:t>
          </a:r>
          <a:endParaRPr lang="en-US" sz="19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/>
            <a:t>To determine if multimodal features accelerate task completion in IVR systems.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500" kern="1200"/>
            <a:t>To improve user experience and reducing frustration by making interactions faster.</a:t>
          </a:r>
          <a:endParaRPr lang="en-US" sz="1500" kern="1200"/>
        </a:p>
      </dsp:txBody>
      <dsp:txXfrm>
        <a:off x="1615573" y="3084170"/>
        <a:ext cx="7224611" cy="1228933"/>
      </dsp:txXfrm>
    </dsp:sp>
    <dsp:sp modelId="{E8FB1B01-54BE-46EF-9313-1984BCBEC2D3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56C2205F-83E8-4D90-B29E-BFCDF934654F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9BFC2-954B-4AE4-88CB-9B3F86A68F66}">
      <dsp:nvSpPr>
        <dsp:cNvPr id="0" name=""/>
        <dsp:cNvSpPr/>
      </dsp:nvSpPr>
      <dsp:spPr>
        <a:xfrm>
          <a:off x="0" y="539104"/>
          <a:ext cx="6301601" cy="11547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Spoken Language Understanding (SLU)</a:t>
          </a:r>
          <a:r>
            <a:rPr lang="tr-TR" sz="2100" kern="1200"/>
            <a:t> – Can the IVR accurately recognize and interpret user intent?</a:t>
          </a:r>
          <a:br>
            <a:rPr lang="tr-TR" sz="2100" kern="1200"/>
          </a:br>
          <a:endParaRPr lang="en-US" sz="2100" kern="1200"/>
        </a:p>
      </dsp:txBody>
      <dsp:txXfrm>
        <a:off x="56372" y="595476"/>
        <a:ext cx="6188857" cy="1042045"/>
      </dsp:txXfrm>
    </dsp:sp>
    <dsp:sp modelId="{90D0C930-7504-4547-9E56-67E49360DC1C}">
      <dsp:nvSpPr>
        <dsp:cNvPr id="0" name=""/>
        <dsp:cNvSpPr/>
      </dsp:nvSpPr>
      <dsp:spPr>
        <a:xfrm>
          <a:off x="0" y="1754374"/>
          <a:ext cx="6301601" cy="1154789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 err="1"/>
            <a:t>Dialogue</a:t>
          </a:r>
          <a:r>
            <a:rPr lang="tr-TR" sz="2100" b="1" kern="1200"/>
            <a:t> Management </a:t>
          </a:r>
          <a:r>
            <a:rPr lang="tr-TR" sz="2100" b="1" kern="1200">
              <a:latin typeface="Aptos Display" panose="020F0302020204030204"/>
            </a:rPr>
            <a:t>(LLM)</a:t>
          </a:r>
          <a:r>
            <a:rPr lang="tr-TR" sz="2100" kern="1200"/>
            <a:t> – Can it </a:t>
          </a:r>
          <a:r>
            <a:rPr lang="tr-TR" sz="2100" kern="1200" err="1"/>
            <a:t>handle</a:t>
          </a:r>
          <a:r>
            <a:rPr lang="tr-TR" sz="2100" kern="1200"/>
            <a:t> </a:t>
          </a:r>
          <a:r>
            <a:rPr lang="tr-TR" sz="2100" kern="1200" err="1"/>
            <a:t>follow-up</a:t>
          </a:r>
          <a:r>
            <a:rPr lang="tr-TR" sz="2100" kern="1200"/>
            <a:t> </a:t>
          </a:r>
          <a:r>
            <a:rPr lang="tr-TR" sz="2100" kern="1200" err="1"/>
            <a:t>queries</a:t>
          </a:r>
          <a:r>
            <a:rPr lang="tr-TR" sz="2100" kern="1200"/>
            <a:t> </a:t>
          </a:r>
          <a:r>
            <a:rPr lang="tr-TR" sz="2100" kern="1200" err="1"/>
            <a:t>and</a:t>
          </a:r>
          <a:r>
            <a:rPr lang="tr-TR" sz="2100" kern="1200"/>
            <a:t> </a:t>
          </a:r>
          <a:r>
            <a:rPr lang="tr-TR" sz="2100" kern="1200" err="1"/>
            <a:t>maintain</a:t>
          </a:r>
          <a:r>
            <a:rPr lang="tr-TR" sz="2100" kern="1200"/>
            <a:t> </a:t>
          </a:r>
          <a:r>
            <a:rPr lang="tr-TR" sz="2100" kern="1200" err="1"/>
            <a:t>context</a:t>
          </a:r>
          <a:r>
            <a:rPr lang="tr-TR" sz="2100" kern="1200"/>
            <a:t>?</a:t>
          </a:r>
          <a:br>
            <a:rPr lang="tr-TR" sz="2100" kern="1200"/>
          </a:br>
          <a:endParaRPr lang="en-US" sz="2100" kern="1200"/>
        </a:p>
      </dsp:txBody>
      <dsp:txXfrm>
        <a:off x="56372" y="1810746"/>
        <a:ext cx="6188857" cy="1042045"/>
      </dsp:txXfrm>
    </dsp:sp>
    <dsp:sp modelId="{DBAB8F41-52F4-4F82-92A8-5325A24BBC36}">
      <dsp:nvSpPr>
        <dsp:cNvPr id="0" name=""/>
        <dsp:cNvSpPr/>
      </dsp:nvSpPr>
      <dsp:spPr>
        <a:xfrm>
          <a:off x="0" y="2969644"/>
          <a:ext cx="6301601" cy="1154789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Natural Language Generation (NLG)</a:t>
          </a:r>
          <a:r>
            <a:rPr lang="tr-TR" sz="2100" kern="1200"/>
            <a:t> – Does it generate clear, natural responses?</a:t>
          </a:r>
          <a:br>
            <a:rPr lang="tr-TR" sz="2100" kern="1200"/>
          </a:br>
          <a:endParaRPr lang="en-US" sz="2100" kern="1200"/>
        </a:p>
      </dsp:txBody>
      <dsp:txXfrm>
        <a:off x="56372" y="3026016"/>
        <a:ext cx="6188857" cy="1042045"/>
      </dsp:txXfrm>
    </dsp:sp>
    <dsp:sp modelId="{8909E355-4376-439E-9100-8BA197A21FC3}">
      <dsp:nvSpPr>
        <dsp:cNvPr id="0" name=""/>
        <dsp:cNvSpPr/>
      </dsp:nvSpPr>
      <dsp:spPr>
        <a:xfrm>
          <a:off x="0" y="4184914"/>
          <a:ext cx="6301601" cy="1154789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100" b="1" kern="1200"/>
            <a:t>Multimodal Interaction</a:t>
          </a:r>
          <a:r>
            <a:rPr lang="tr-TR" sz="2100" kern="1200"/>
            <a:t> – Does combining voice + GUI improve user experience and efficiency?</a:t>
          </a:r>
          <a:endParaRPr lang="en-US" sz="2100" kern="1200"/>
        </a:p>
      </dsp:txBody>
      <dsp:txXfrm>
        <a:off x="56372" y="4241286"/>
        <a:ext cx="6188857" cy="10420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A099F-086C-431F-B05C-204BC9024550}">
      <dsp:nvSpPr>
        <dsp:cNvPr id="0" name=""/>
        <dsp:cNvSpPr/>
      </dsp:nvSpPr>
      <dsp:spPr>
        <a:xfrm>
          <a:off x="0" y="16294"/>
          <a:ext cx="6666833" cy="1829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All Data  is produced internally. </a:t>
          </a:r>
        </a:p>
      </dsp:txBody>
      <dsp:txXfrm>
        <a:off x="89327" y="105621"/>
        <a:ext cx="6488179" cy="1651226"/>
      </dsp:txXfrm>
    </dsp:sp>
    <dsp:sp modelId="{328D640B-5307-4F95-BE9A-EA803AE4C4BA}">
      <dsp:nvSpPr>
        <dsp:cNvPr id="0" name=""/>
        <dsp:cNvSpPr/>
      </dsp:nvSpPr>
      <dsp:spPr>
        <a:xfrm>
          <a:off x="0" y="1846174"/>
          <a:ext cx="6666833" cy="1761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58420" rIns="327152" bIns="58420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Excel Sheet with random dummy data.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600" kern="1200"/>
            <a:t>Will convert to JSON file later.</a:t>
          </a:r>
        </a:p>
      </dsp:txBody>
      <dsp:txXfrm>
        <a:off x="0" y="1846174"/>
        <a:ext cx="6666833" cy="1761570"/>
      </dsp:txXfrm>
    </dsp:sp>
    <dsp:sp modelId="{325B22D7-56DC-46E2-911C-A190C48495F2}">
      <dsp:nvSpPr>
        <dsp:cNvPr id="0" name=""/>
        <dsp:cNvSpPr/>
      </dsp:nvSpPr>
      <dsp:spPr>
        <a:xfrm>
          <a:off x="0" y="3607745"/>
          <a:ext cx="6666833" cy="1829880"/>
        </a:xfrm>
        <a:prstGeom prst="round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No external resources are used.</a:t>
          </a:r>
        </a:p>
      </dsp:txBody>
      <dsp:txXfrm>
        <a:off x="89327" y="3697072"/>
        <a:ext cx="6488179" cy="16512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67EBE-224D-4764-AFFE-D9B5370DC45A}">
      <dsp:nvSpPr>
        <dsp:cNvPr id="0" name=""/>
        <dsp:cNvSpPr/>
      </dsp:nvSpPr>
      <dsp:spPr>
        <a:xfrm>
          <a:off x="2849997" y="735663"/>
          <a:ext cx="567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405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8750" y="778393"/>
        <a:ext cx="29900" cy="5980"/>
      </dsp:txXfrm>
    </dsp:sp>
    <dsp:sp modelId="{D2F441C9-7181-479C-83FC-FED75D20B0E7}">
      <dsp:nvSpPr>
        <dsp:cNvPr id="0" name=""/>
        <dsp:cNvSpPr/>
      </dsp:nvSpPr>
      <dsp:spPr>
        <a:xfrm>
          <a:off x="251771" y="1375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/>
            <a:t>User Testing</a:t>
          </a:r>
          <a:endParaRPr lang="en-US" sz="1800" kern="1200"/>
        </a:p>
      </dsp:txBody>
      <dsp:txXfrm>
        <a:off x="251771" y="1375"/>
        <a:ext cx="2600025" cy="1560015"/>
      </dsp:txXfrm>
    </dsp:sp>
    <dsp:sp modelId="{F9B85312-7C25-4713-A219-D7B5FEBE2BAF}">
      <dsp:nvSpPr>
        <dsp:cNvPr id="0" name=""/>
        <dsp:cNvSpPr/>
      </dsp:nvSpPr>
      <dsp:spPr>
        <a:xfrm>
          <a:off x="1551784" y="1559590"/>
          <a:ext cx="3198031" cy="567405"/>
        </a:xfrm>
        <a:custGeom>
          <a:avLst/>
          <a:gdLst/>
          <a:ahLst/>
          <a:cxnLst/>
          <a:rect l="0" t="0" r="0" b="0"/>
          <a:pathLst>
            <a:path>
              <a:moveTo>
                <a:pt x="3198031" y="0"/>
              </a:moveTo>
              <a:lnTo>
                <a:pt x="3198031" y="300802"/>
              </a:lnTo>
              <a:lnTo>
                <a:pt x="0" y="300802"/>
              </a:lnTo>
              <a:lnTo>
                <a:pt x="0" y="567405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463" y="1840303"/>
        <a:ext cx="162673" cy="5980"/>
      </dsp:txXfrm>
    </dsp:sp>
    <dsp:sp modelId="{0769DF1B-9317-470A-B040-3CE731FAB02A}">
      <dsp:nvSpPr>
        <dsp:cNvPr id="0" name=""/>
        <dsp:cNvSpPr/>
      </dsp:nvSpPr>
      <dsp:spPr>
        <a:xfrm>
          <a:off x="3449803" y="1375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Measure </a:t>
          </a:r>
          <a:r>
            <a:rPr lang="tr-TR" sz="1800" b="1" kern="1200"/>
            <a:t>task completion time</a:t>
          </a:r>
          <a:r>
            <a:rPr lang="tr-TR" sz="1800" kern="1200"/>
            <a:t>, </a:t>
          </a:r>
          <a:r>
            <a:rPr lang="tr-TR" sz="1800" b="1" kern="1200">
              <a:latin typeface="Aptos Display" panose="020F0302020204030204"/>
            </a:rPr>
            <a:t>response time</a:t>
          </a:r>
          <a:r>
            <a:rPr lang="tr-TR" sz="1800" kern="1200">
              <a:latin typeface="Aptos Display" panose="020F0302020204030204"/>
            </a:rPr>
            <a:t>, </a:t>
          </a:r>
          <a:r>
            <a:rPr lang="tr-TR" sz="1800" kern="1200"/>
            <a:t>track </a:t>
          </a:r>
          <a:r>
            <a:rPr lang="tr-TR" sz="1800" b="1" kern="1200"/>
            <a:t>errors</a:t>
          </a:r>
          <a:r>
            <a:rPr lang="tr-TR" sz="1800" kern="1200"/>
            <a:t>, and collect </a:t>
          </a:r>
          <a:r>
            <a:rPr lang="tr-TR" sz="1800" b="1" kern="1200"/>
            <a:t>user feedback</a:t>
          </a:r>
          <a:endParaRPr lang="en-US" sz="1800" kern="1200"/>
        </a:p>
      </dsp:txBody>
      <dsp:txXfrm>
        <a:off x="3449803" y="1375"/>
        <a:ext cx="2600025" cy="1560015"/>
      </dsp:txXfrm>
    </dsp:sp>
    <dsp:sp modelId="{658C161C-DAA0-4646-B1DA-70A3E9CCA6BC}">
      <dsp:nvSpPr>
        <dsp:cNvPr id="0" name=""/>
        <dsp:cNvSpPr/>
      </dsp:nvSpPr>
      <dsp:spPr>
        <a:xfrm>
          <a:off x="2849997" y="2893684"/>
          <a:ext cx="567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405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8750" y="2936414"/>
        <a:ext cx="29900" cy="5980"/>
      </dsp:txXfrm>
    </dsp:sp>
    <dsp:sp modelId="{D638B369-D23C-44DA-8831-567F70B07C77}">
      <dsp:nvSpPr>
        <dsp:cNvPr id="0" name=""/>
        <dsp:cNvSpPr/>
      </dsp:nvSpPr>
      <dsp:spPr>
        <a:xfrm>
          <a:off x="251771" y="2159396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Compare traditional IVR vs. multimodal IVR experience</a:t>
          </a:r>
          <a:endParaRPr lang="en-US" sz="1800" kern="1200"/>
        </a:p>
      </dsp:txBody>
      <dsp:txXfrm>
        <a:off x="251771" y="2159396"/>
        <a:ext cx="2600025" cy="1560015"/>
      </dsp:txXfrm>
    </dsp:sp>
    <dsp:sp modelId="{EE6D9B50-E297-4582-B123-A6DA4478A6F8}">
      <dsp:nvSpPr>
        <dsp:cNvPr id="0" name=""/>
        <dsp:cNvSpPr/>
      </dsp:nvSpPr>
      <dsp:spPr>
        <a:xfrm>
          <a:off x="1551784" y="3717612"/>
          <a:ext cx="3198031" cy="567405"/>
        </a:xfrm>
        <a:custGeom>
          <a:avLst/>
          <a:gdLst/>
          <a:ahLst/>
          <a:cxnLst/>
          <a:rect l="0" t="0" r="0" b="0"/>
          <a:pathLst>
            <a:path>
              <a:moveTo>
                <a:pt x="3198031" y="0"/>
              </a:moveTo>
              <a:lnTo>
                <a:pt x="3198031" y="300802"/>
              </a:lnTo>
              <a:lnTo>
                <a:pt x="0" y="300802"/>
              </a:lnTo>
              <a:lnTo>
                <a:pt x="0" y="567405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69463" y="3998325"/>
        <a:ext cx="162673" cy="5980"/>
      </dsp:txXfrm>
    </dsp:sp>
    <dsp:sp modelId="{F1C53596-4EB1-4CE2-858F-BE21CFE071F0}">
      <dsp:nvSpPr>
        <dsp:cNvPr id="0" name=""/>
        <dsp:cNvSpPr/>
      </dsp:nvSpPr>
      <dsp:spPr>
        <a:xfrm>
          <a:off x="3449803" y="2159396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/>
            <a:t>Internal Testing</a:t>
          </a:r>
          <a:endParaRPr lang="en-US" sz="1800" kern="1200"/>
        </a:p>
      </dsp:txBody>
      <dsp:txXfrm>
        <a:off x="3449803" y="2159396"/>
        <a:ext cx="2600025" cy="1560015"/>
      </dsp:txXfrm>
    </dsp:sp>
    <dsp:sp modelId="{8B14B317-E627-4E76-ACE5-C22ACA8E30C3}">
      <dsp:nvSpPr>
        <dsp:cNvPr id="0" name=""/>
        <dsp:cNvSpPr/>
      </dsp:nvSpPr>
      <dsp:spPr>
        <a:xfrm>
          <a:off x="2849997" y="5051705"/>
          <a:ext cx="5674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405" y="45720"/>
              </a:lnTo>
            </a:path>
          </a:pathLst>
        </a:custGeom>
        <a:noFill/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18750" y="5094435"/>
        <a:ext cx="29900" cy="5980"/>
      </dsp:txXfrm>
    </dsp:sp>
    <dsp:sp modelId="{79EFBE32-8D98-400C-A335-248E486170F9}">
      <dsp:nvSpPr>
        <dsp:cNvPr id="0" name=""/>
        <dsp:cNvSpPr/>
      </dsp:nvSpPr>
      <dsp:spPr>
        <a:xfrm>
          <a:off x="251771" y="4317418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Developers test interactions to assess IVR </a:t>
          </a:r>
          <a:r>
            <a:rPr lang="tr-TR" sz="1800" b="1" kern="1200"/>
            <a:t>response accuracy</a:t>
          </a:r>
          <a:endParaRPr lang="en-US" sz="1800" kern="1200"/>
        </a:p>
      </dsp:txBody>
      <dsp:txXfrm>
        <a:off x="251771" y="4317418"/>
        <a:ext cx="2600025" cy="1560015"/>
      </dsp:txXfrm>
    </dsp:sp>
    <dsp:sp modelId="{480ADF44-E861-42A7-8682-F0619EE207FF}">
      <dsp:nvSpPr>
        <dsp:cNvPr id="0" name=""/>
        <dsp:cNvSpPr/>
      </dsp:nvSpPr>
      <dsp:spPr>
        <a:xfrm>
          <a:off x="3449803" y="4317418"/>
          <a:ext cx="2600025" cy="156001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403" tIns="133732" rIns="127403" bIns="13373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/>
            <a:t>Debug and refine </a:t>
          </a:r>
          <a:r>
            <a:rPr lang="tr-TR" sz="1800" b="1" kern="1200"/>
            <a:t>ASR, DM, and GUI interactions</a:t>
          </a:r>
          <a:endParaRPr lang="en-US" sz="1800" kern="1200"/>
        </a:p>
      </dsp:txBody>
      <dsp:txXfrm>
        <a:off x="3449803" y="4317418"/>
        <a:ext cx="2600025" cy="1560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2.04.2025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19_843C3A2C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udio sound board">
            <a:extLst>
              <a:ext uri="{FF2B5EF4-FFF2-40B4-BE49-F238E27FC236}">
                <a16:creationId xmlns:a16="http://schemas.microsoft.com/office/drawing/2014/main" id="{8C5289C3-1BCE-4E33-5EDE-0547A93C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243" r="-2" b="-2"/>
          <a:stretch/>
        </p:blipFill>
        <p:spPr>
          <a:xfrm>
            <a:off x="20" y="-7619"/>
            <a:ext cx="12191979" cy="688736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7620"/>
            <a:ext cx="5566593" cy="688736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067CD3-146F-6228-E362-39AA720C2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63442" y="855815"/>
            <a:ext cx="6887365" cy="516047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91000"/>
                </a:schemeClr>
              </a:gs>
              <a:gs pos="83000">
                <a:schemeClr val="accent5">
                  <a:alpha val="0"/>
                </a:schemeClr>
              </a:gs>
            </a:gsLst>
            <a:lin ang="51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1C7E5C-A0F8-E9FA-56DB-31A257FD4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7648"/>
            <a:ext cx="2079513" cy="6865647"/>
          </a:xfrm>
          <a:prstGeom prst="rect">
            <a:avLst/>
          </a:prstGeom>
          <a:gradFill flip="none" rotWithShape="1">
            <a:gsLst>
              <a:gs pos="5000">
                <a:schemeClr val="accent5"/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F70A3C-4474-2A39-470C-FD55A8837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706777" y="3068761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C3F7D4-9613-0E1F-901C-98FE831DE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74557" y="-6485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2"/>
              </a:gs>
              <a:gs pos="49000">
                <a:schemeClr val="accent5">
                  <a:lumMod val="60000"/>
                  <a:lumOff val="40000"/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D5167C-AF48-26F0-7A9F-3F7643374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64705" y="-1061856"/>
            <a:ext cx="3682024" cy="12211438"/>
          </a:xfrm>
          <a:prstGeom prst="rect">
            <a:avLst/>
          </a:prstGeom>
          <a:gradFill>
            <a:gsLst>
              <a:gs pos="0">
                <a:schemeClr val="accent5"/>
              </a:gs>
              <a:gs pos="65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B30A01-FCA8-86A5-A840-C32A3BE2E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6" y="-7639"/>
            <a:ext cx="4879823" cy="6887373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44000">
                <a:schemeClr val="accent5">
                  <a:lumMod val="60000"/>
                  <a:lumOff val="40000"/>
                  <a:alpha val="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870233" y="821688"/>
            <a:ext cx="9875232" cy="1774715"/>
          </a:xfrm>
        </p:spPr>
        <p:txBody>
          <a:bodyPr>
            <a:noAutofit/>
          </a:bodyPr>
          <a:lstStyle/>
          <a:p>
            <a:pPr algn="l"/>
            <a:r>
              <a:rPr lang="en-GB" sz="3800" i="1">
                <a:solidFill>
                  <a:srgbClr val="FFFFFF"/>
                </a:solidFill>
                <a:latin typeface="Algerian"/>
                <a:ea typeface="+mj-lt"/>
                <a:cs typeface="+mj-lt"/>
              </a:rPr>
              <a:t>Multimodal IVR System: Enhancing User Experience with Realistic Voice &amp; GUI Interaction</a:t>
            </a:r>
            <a:endParaRPr lang="en-GB" sz="3800" i="1">
              <a:solidFill>
                <a:srgbClr val="FFFFFF"/>
              </a:solidFill>
              <a:latin typeface="Algerian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859028" y="2958809"/>
            <a:ext cx="10805321" cy="305855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GB" sz="2500">
                <a:solidFill>
                  <a:srgbClr val="FFFFFF"/>
                </a:solidFill>
                <a:latin typeface="Algerian"/>
                <a:ea typeface="+mn-lt"/>
                <a:cs typeface="+mn-lt"/>
              </a:rPr>
              <a:t>A research study on the effectiveness of multimodal INTERACTIVE VOICE RESPONSE in streamlining customer interactions.</a:t>
            </a:r>
            <a:endParaRPr lang="en-GB" sz="2500">
              <a:solidFill>
                <a:srgbClr val="FFFFFF"/>
              </a:solidFill>
              <a:latin typeface="Algerian"/>
            </a:endParaRPr>
          </a:p>
          <a:p>
            <a:pPr algn="l"/>
            <a:endParaRPr lang="en-GB" sz="2500">
              <a:solidFill>
                <a:srgbClr val="FFFFFF"/>
              </a:solidFill>
              <a:latin typeface="Algerian"/>
            </a:endParaRPr>
          </a:p>
          <a:p>
            <a:pPr algn="l"/>
            <a:r>
              <a:rPr lang="en-GB" sz="2500">
                <a:solidFill>
                  <a:srgbClr val="FFFFFF"/>
                </a:solidFill>
                <a:latin typeface="Algerian"/>
              </a:rPr>
              <a:t>                                                          F21CA</a:t>
            </a:r>
          </a:p>
          <a:p>
            <a:pPr algn="l"/>
            <a:r>
              <a:rPr lang="en-GB" sz="2500">
                <a:solidFill>
                  <a:srgbClr val="FFFFFF"/>
                </a:solidFill>
                <a:latin typeface="Algerian"/>
              </a:rPr>
              <a:t>            Multi-Modal IVR </a:t>
            </a:r>
            <a:br>
              <a:rPr lang="en-GB" sz="2500">
                <a:latin typeface="Algerian"/>
              </a:rPr>
            </a:br>
            <a:r>
              <a:rPr lang="en-GB" sz="2500">
                <a:solidFill>
                  <a:srgbClr val="FFFFFF"/>
                </a:solidFill>
                <a:latin typeface="Algerian"/>
              </a:rPr>
              <a:t>                                                 (The Best Team)</a:t>
            </a:r>
            <a:endParaRPr lang="en-GB" sz="2500">
              <a:solidFill>
                <a:srgbClr val="FFFFFF"/>
              </a:solidFill>
              <a:latin typeface="Algeri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030A7B-9FA7-CE5F-5CFD-2FC89580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DACB72-BCBA-CC21-B1C0-ED97AFED5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99019-D1AC-5664-6334-7374E16B9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5C5028-2176-357F-7BA7-65E3F7811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37BBBF-A252-20D0-817A-544465031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F1483D6-094E-0395-CF3C-D0DBE855E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01D03-D69B-694B-9744-8A8118E4F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68" y="2710402"/>
            <a:ext cx="4028793" cy="18703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Aptos Display"/>
              </a:rPr>
              <a:t>Research Focus -</a:t>
            </a:r>
            <a:br>
              <a:rPr lang="en-US" sz="4000">
                <a:latin typeface="Aptos Display"/>
              </a:rPr>
            </a:br>
            <a:r>
              <a:rPr lang="en-US" sz="4000">
                <a:solidFill>
                  <a:srgbClr val="FFFFFF"/>
                </a:solidFill>
                <a:latin typeface="Aptos Display"/>
              </a:rPr>
              <a:t>Questions </a:t>
            </a:r>
            <a:endParaRPr lang="en-US" sz="4000">
              <a:solidFill>
                <a:srgbClr val="000000"/>
              </a:solidFill>
              <a:latin typeface="Aptos Display"/>
            </a:endParaRPr>
          </a:p>
          <a:p>
            <a:endParaRPr lang="en-US" sz="4000">
              <a:solidFill>
                <a:srgbClr val="000000"/>
              </a:solidFill>
              <a:latin typeface="Aptos Display"/>
            </a:endParaRPr>
          </a:p>
          <a:p>
            <a:endParaRPr lang="en-US" sz="4000">
              <a:solidFill>
                <a:srgbClr val="000000"/>
              </a:solidFill>
              <a:latin typeface="Aptos Display"/>
            </a:endParaRPr>
          </a:p>
          <a:p>
            <a:endParaRPr lang="tr-TR" sz="3800">
              <a:solidFill>
                <a:srgbClr val="FFFFFF"/>
              </a:solidFill>
              <a:latin typeface="algerian"/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1D8BD0FD-545B-3735-9B08-616F65992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6708197"/>
              </p:ext>
            </p:extLst>
          </p:nvPr>
        </p:nvGraphicFramePr>
        <p:xfrm>
          <a:off x="4866823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680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document with black text&#10;&#10;AI-generated content may be incorrect.">
            <a:extLst>
              <a:ext uri="{FF2B5EF4-FFF2-40B4-BE49-F238E27FC236}">
                <a16:creationId xmlns:a16="http://schemas.microsoft.com/office/drawing/2014/main" id="{F6D7C993-B1EC-003E-C2F3-02DF302C6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018" y="643467"/>
            <a:ext cx="8603963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7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document&#10;&#10;AI-generated content may be incorrect.">
            <a:extLst>
              <a:ext uri="{FF2B5EF4-FFF2-40B4-BE49-F238E27FC236}">
                <a16:creationId xmlns:a16="http://schemas.microsoft.com/office/drawing/2014/main" id="{30FC6FB9-458F-9B26-34EC-53F8B453F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513" y="643467"/>
            <a:ext cx="6534974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7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635D30-E1B7-BC68-CAAD-2407A5F21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823" y="643466"/>
            <a:ext cx="592435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7D598DA-B180-B4D8-EC30-A42A6E9B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r-TR" sz="3800" err="1">
                <a:solidFill>
                  <a:srgbClr val="FFFFFF"/>
                </a:solidFill>
                <a:latin typeface="Algerian"/>
              </a:rPr>
              <a:t>System</a:t>
            </a:r>
            <a:r>
              <a:rPr lang="tr-TR" sz="3800">
                <a:solidFill>
                  <a:srgbClr val="FFFFFF"/>
                </a:solidFill>
                <a:latin typeface="Algerian"/>
              </a:rPr>
              <a:t> Components </a:t>
            </a:r>
            <a:endParaRPr lang="tr-TR" sz="3800">
              <a:solidFill>
                <a:srgbClr val="FFFFFF"/>
              </a:solidFill>
              <a:highlight>
                <a:srgbClr val="FFFF00"/>
              </a:highlight>
              <a:latin typeface="Algerian"/>
            </a:endParaRPr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2DC07CBD-59B5-E014-BD9D-C1EF50CCAF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115417"/>
              </p:ext>
            </p:extLst>
          </p:nvPr>
        </p:nvGraphicFramePr>
        <p:xfrm>
          <a:off x="762000" y="1853259"/>
          <a:ext cx="10084899" cy="419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3880">
                  <a:extLst>
                    <a:ext uri="{9D8B030D-6E8A-4147-A177-3AD203B41FA5}">
                      <a16:colId xmlns:a16="http://schemas.microsoft.com/office/drawing/2014/main" val="3089843392"/>
                    </a:ext>
                  </a:extLst>
                </a:gridCol>
                <a:gridCol w="4211019">
                  <a:extLst>
                    <a:ext uri="{9D8B030D-6E8A-4147-A177-3AD203B41FA5}">
                      <a16:colId xmlns:a16="http://schemas.microsoft.com/office/drawing/2014/main" val="3646659815"/>
                    </a:ext>
                  </a:extLst>
                </a:gridCol>
              </a:tblGrid>
              <a:tr h="698801">
                <a:tc>
                  <a:txBody>
                    <a:bodyPr/>
                    <a:lstStyle/>
                    <a:p>
                      <a:r>
                        <a:rPr lang="tr-TR" sz="3100"/>
                        <a:t>Components</a:t>
                      </a:r>
                    </a:p>
                  </a:txBody>
                  <a:tcPr marL="158818" marR="158818" marT="79409" marB="79409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 err="1"/>
                        <a:t>Tool</a:t>
                      </a:r>
                      <a:r>
                        <a:rPr lang="tr-TR" sz="3100"/>
                        <a:t> / Libraries</a:t>
                      </a:r>
                    </a:p>
                  </a:txBody>
                  <a:tcPr marL="158818" marR="158818" marT="79409" marB="79409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46243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r>
                        <a:rPr lang="tr-TR" sz="3100"/>
                        <a:t>Speech-</a:t>
                      </a:r>
                      <a:r>
                        <a:rPr lang="tr-TR" sz="3100" err="1"/>
                        <a:t>To</a:t>
                      </a:r>
                      <a:r>
                        <a:rPr lang="tr-TR" sz="3100"/>
                        <a:t>-</a:t>
                      </a:r>
                      <a:r>
                        <a:rPr lang="tr-TR" sz="3100" err="1"/>
                        <a:t>Text</a:t>
                      </a:r>
                      <a:r>
                        <a:rPr lang="tr-TR" sz="3100"/>
                        <a:t> (ASR)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/>
                        <a:t>Azure/ Wav2Vec2 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46063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r>
                        <a:rPr lang="tr-TR" sz="3100" err="1"/>
                        <a:t>Text</a:t>
                      </a:r>
                      <a:r>
                        <a:rPr lang="tr-TR" sz="3100"/>
                        <a:t>-</a:t>
                      </a:r>
                      <a:r>
                        <a:rPr lang="tr-TR" sz="3100" err="1"/>
                        <a:t>To</a:t>
                      </a:r>
                      <a:r>
                        <a:rPr lang="tr-TR" sz="3100"/>
                        <a:t>-Speech (TTS)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/>
                        <a:t>Azure TTS/ </a:t>
                      </a:r>
                      <a:r>
                        <a:rPr lang="tr-TR" sz="3100" err="1"/>
                        <a:t>Suno</a:t>
                      </a:r>
                      <a:r>
                        <a:rPr lang="tr-TR" sz="3100"/>
                        <a:t> Bark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153288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r>
                        <a:rPr lang="tr-TR" sz="3100"/>
                        <a:t>LLM (</a:t>
                      </a:r>
                      <a:r>
                        <a:rPr lang="tr-TR" sz="3100" err="1"/>
                        <a:t>Dialogue</a:t>
                      </a:r>
                      <a:r>
                        <a:rPr lang="tr-TR" sz="3100"/>
                        <a:t> Management)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 err="1"/>
                        <a:t>Deepscaler</a:t>
                      </a:r>
                      <a:r>
                        <a:rPr lang="tr-TR" sz="3100"/>
                        <a:t> (</a:t>
                      </a:r>
                      <a:r>
                        <a:rPr lang="tr-TR" sz="3100" err="1"/>
                        <a:t>Ollama</a:t>
                      </a:r>
                      <a:r>
                        <a:rPr lang="tr-TR" sz="3100"/>
                        <a:t>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16890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r>
                        <a:rPr lang="tr-TR" sz="3100"/>
                        <a:t>GUI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 err="1"/>
                        <a:t>Tkinter</a:t>
                      </a:r>
                      <a:r>
                        <a:rPr lang="tr-TR" sz="3100"/>
                        <a:t> (desktop)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782763"/>
                  </a:ext>
                </a:extLst>
              </a:tr>
              <a:tr h="698801">
                <a:tc>
                  <a:txBody>
                    <a:bodyPr/>
                    <a:lstStyle/>
                    <a:p>
                      <a:r>
                        <a:rPr lang="tr-TR" sz="3100" err="1"/>
                        <a:t>Backend</a:t>
                      </a:r>
                      <a:r>
                        <a:rPr lang="tr-TR" sz="3100"/>
                        <a:t> </a:t>
                      </a:r>
                      <a:r>
                        <a:rPr lang="tr-TR" sz="3100" err="1"/>
                        <a:t>Processing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3100"/>
                        <a:t>Python, </a:t>
                      </a:r>
                      <a:r>
                        <a:rPr lang="tr-TR" sz="3100" err="1"/>
                        <a:t>Flask</a:t>
                      </a:r>
                      <a:r>
                        <a:rPr lang="tr-TR" sz="3100"/>
                        <a:t> (API)</a:t>
                      </a:r>
                    </a:p>
                  </a:txBody>
                  <a:tcPr marL="158818" marR="158818" marT="79409" marB="79409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842669"/>
                  </a:ext>
                </a:extLst>
              </a:tr>
            </a:tbl>
          </a:graphicData>
        </a:graphic>
      </p:graphicFrame>
      <p:sp>
        <p:nvSpPr>
          <p:cNvPr id="3" name="Metin kutusu 2">
            <a:extLst>
              <a:ext uri="{FF2B5EF4-FFF2-40B4-BE49-F238E27FC236}">
                <a16:creationId xmlns:a16="http://schemas.microsoft.com/office/drawing/2014/main" id="{B5180D33-C4B7-6657-1BB9-C8A37F2614C0}"/>
              </a:ext>
            </a:extLst>
          </p:cNvPr>
          <p:cNvSpPr txBox="1"/>
          <p:nvPr/>
        </p:nvSpPr>
        <p:spPr>
          <a:xfrm>
            <a:off x="1451919" y="6219567"/>
            <a:ext cx="90204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i="1" err="1"/>
              <a:t>Table</a:t>
            </a:r>
            <a:r>
              <a:rPr lang="tr-TR" sz="1400" i="1"/>
              <a:t> 1: </a:t>
            </a:r>
            <a:r>
              <a:rPr lang="tr-TR" sz="1400" i="1" err="1"/>
              <a:t>The</a:t>
            </a:r>
            <a:r>
              <a:rPr lang="tr-TR" sz="1400" i="1"/>
              <a:t> </a:t>
            </a:r>
            <a:r>
              <a:rPr lang="tr-TR" sz="1400" i="1" err="1"/>
              <a:t>components</a:t>
            </a:r>
            <a:r>
              <a:rPr lang="tr-TR" sz="1400" i="1"/>
              <a:t> </a:t>
            </a:r>
            <a:r>
              <a:rPr lang="tr-TR" sz="1400" i="1" err="1"/>
              <a:t>and</a:t>
            </a:r>
            <a:r>
              <a:rPr lang="tr-TR" sz="1400" i="1"/>
              <a:t> </a:t>
            </a:r>
            <a:r>
              <a:rPr lang="tr-TR" sz="1400" i="1" err="1"/>
              <a:t>their</a:t>
            </a:r>
            <a:r>
              <a:rPr lang="tr-TR" sz="1400" i="1"/>
              <a:t> </a:t>
            </a:r>
            <a:r>
              <a:rPr lang="tr-TR" sz="1400" i="1" err="1"/>
              <a:t>corresponding</a:t>
            </a:r>
            <a:r>
              <a:rPr lang="tr-TR" sz="1400" i="1"/>
              <a:t> </a:t>
            </a:r>
            <a:r>
              <a:rPr lang="tr-TR" sz="1400" i="1" err="1"/>
              <a:t>tools</a:t>
            </a:r>
            <a:r>
              <a:rPr lang="tr-TR" sz="1400" i="1"/>
              <a:t>/</a:t>
            </a:r>
            <a:r>
              <a:rPr lang="tr-TR" sz="1400" i="1" err="1"/>
              <a:t>libraries</a:t>
            </a:r>
            <a:r>
              <a:rPr lang="tr-TR" sz="1400" i="1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1441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47D8F-55C9-AB09-50CB-3DE624EF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latin typeface="Algerian"/>
              </a:rPr>
              <a:t>Datasets</a:t>
            </a:r>
          </a:p>
        </p:txBody>
      </p:sp>
      <p:graphicFrame>
        <p:nvGraphicFramePr>
          <p:cNvPr id="29" name="Content Placeholder 26">
            <a:extLst>
              <a:ext uri="{FF2B5EF4-FFF2-40B4-BE49-F238E27FC236}">
                <a16:creationId xmlns:a16="http://schemas.microsoft.com/office/drawing/2014/main" id="{E8BB01CD-3096-2E61-3818-27CA02188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50461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23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AB0C0-EB27-377E-3859-60FD1652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Workflow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speech recognition&#10;&#10;AI-generated content may be incorrect.">
            <a:extLst>
              <a:ext uri="{FF2B5EF4-FFF2-40B4-BE49-F238E27FC236}">
                <a16:creationId xmlns:a16="http://schemas.microsoft.com/office/drawing/2014/main" id="{829D622C-777E-92B0-4ED5-47099762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06" b="9"/>
          <a:stretch/>
        </p:blipFill>
        <p:spPr>
          <a:xfrm>
            <a:off x="7071110" y="253861"/>
            <a:ext cx="3723940" cy="595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51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A61E7E-0C91-A4B2-4341-A5706F509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E768672-38A2-691A-51CF-224C78734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303E7-4978-32D5-461F-C8330A951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D64D60-0D2B-D56F-8EE1-82F10C00C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41F9AAD-B22D-995F-6039-8DF99B193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tr-TR" sz="3800" err="1">
                <a:solidFill>
                  <a:srgbClr val="FFFFFF"/>
                </a:solidFill>
                <a:latin typeface="Algerian"/>
              </a:rPr>
              <a:t>Work</a:t>
            </a:r>
            <a:r>
              <a:rPr lang="tr-TR" sz="3800">
                <a:solidFill>
                  <a:srgbClr val="FFFFFF"/>
                </a:solidFill>
                <a:latin typeface="Algerian"/>
              </a:rPr>
              <a:t> </a:t>
            </a:r>
            <a:r>
              <a:rPr lang="tr-TR" sz="3800" err="1">
                <a:solidFill>
                  <a:srgbClr val="FFFFFF"/>
                </a:solidFill>
                <a:latin typeface="Algerian"/>
              </a:rPr>
              <a:t>Flow</a:t>
            </a:r>
            <a:r>
              <a:rPr lang="tr-TR" sz="3800">
                <a:solidFill>
                  <a:srgbClr val="FFFFFF"/>
                </a:solidFill>
                <a:latin typeface="Algerian"/>
              </a:rPr>
              <a:t> </a:t>
            </a:r>
            <a:r>
              <a:rPr lang="tr-TR" sz="3800" err="1">
                <a:solidFill>
                  <a:srgbClr val="FFFFFF"/>
                </a:solidFill>
                <a:latin typeface="Algerian"/>
              </a:rPr>
              <a:t>Until</a:t>
            </a:r>
            <a:r>
              <a:rPr lang="tr-TR" sz="3800">
                <a:solidFill>
                  <a:srgbClr val="FFFFFF"/>
                </a:solidFill>
                <a:latin typeface="Algerian"/>
              </a:rPr>
              <a:t> </a:t>
            </a:r>
            <a:r>
              <a:rPr lang="tr-TR" sz="3800" err="1">
                <a:solidFill>
                  <a:srgbClr val="FFFFFF"/>
                </a:solidFill>
                <a:latin typeface="Algerian"/>
              </a:rPr>
              <a:t>Now</a:t>
            </a:r>
            <a:r>
              <a:rPr lang="tr-TR" sz="3800">
                <a:solidFill>
                  <a:srgbClr val="FFFFFF"/>
                </a:solidFill>
                <a:latin typeface="Algerian"/>
              </a:rPr>
              <a:t> </a:t>
            </a:r>
          </a:p>
        </p:txBody>
      </p:sp>
      <p:pic>
        <p:nvPicPr>
          <p:cNvPr id="12" name="Content Placeholder 11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79686437-647D-E374-7EFB-8A74628B1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35987"/>
            <a:ext cx="12191999" cy="3742337"/>
          </a:xfrm>
        </p:spPr>
      </p:pic>
    </p:spTree>
    <p:extLst>
      <p:ext uri="{BB962C8B-B14F-4D97-AF65-F5344CB8AC3E}">
        <p14:creationId xmlns:p14="http://schemas.microsoft.com/office/powerpoint/2010/main" val="22185395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99024-2986-08ED-389A-56F76DD6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A40914-933F-1277-80DE-E91E33B5E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F00F9-0C72-F82D-6D40-A87977452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7BD9C-0F98-2900-5CA1-4DF7DC793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04BD3-B6C1-A38A-4AA1-FDABAE2D6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5C5A7-5CC9-8A96-205C-74A708D2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0EDD9-610A-BE00-8859-51784A18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4" y="2710402"/>
            <a:ext cx="3932339" cy="1455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Evaluation Plan –1 </a:t>
            </a:r>
          </a:p>
          <a:p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18" name="İçerik Yer Tutucusu 3">
            <a:extLst>
              <a:ext uri="{FF2B5EF4-FFF2-40B4-BE49-F238E27FC236}">
                <a16:creationId xmlns:a16="http://schemas.microsoft.com/office/drawing/2014/main" id="{D8D4AD5E-143B-2AB1-1238-F7D6BF4921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392715"/>
              </p:ext>
            </p:extLst>
          </p:nvPr>
        </p:nvGraphicFramePr>
        <p:xfrm>
          <a:off x="4596746" y="1138634"/>
          <a:ext cx="6301602" cy="3939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7583">
                  <a:extLst>
                    <a:ext uri="{9D8B030D-6E8A-4147-A177-3AD203B41FA5}">
                      <a16:colId xmlns:a16="http://schemas.microsoft.com/office/drawing/2014/main" val="946812643"/>
                    </a:ext>
                  </a:extLst>
                </a:gridCol>
                <a:gridCol w="3714019">
                  <a:extLst>
                    <a:ext uri="{9D8B030D-6E8A-4147-A177-3AD203B41FA5}">
                      <a16:colId xmlns:a16="http://schemas.microsoft.com/office/drawing/2014/main" val="3360014065"/>
                    </a:ext>
                  </a:extLst>
                </a:gridCol>
              </a:tblGrid>
              <a:tr h="509793">
                <a:tc>
                  <a:txBody>
                    <a:bodyPr/>
                    <a:lstStyle/>
                    <a:p>
                      <a:r>
                        <a:rPr lang="tr-TR" sz="2300" err="1"/>
                        <a:t>Metric</a:t>
                      </a:r>
                    </a:p>
                  </a:txBody>
                  <a:tcPr marL="115862" marR="115862" marT="57931" marB="57931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300" err="1"/>
                        <a:t>Description</a:t>
                      </a:r>
                    </a:p>
                  </a:txBody>
                  <a:tcPr marL="115862" marR="115862" marT="57931" marB="57931"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429268"/>
                  </a:ext>
                </a:extLst>
              </a:tr>
              <a:tr h="857379">
                <a:tc>
                  <a:txBody>
                    <a:bodyPr/>
                    <a:lstStyle/>
                    <a:p>
                      <a:r>
                        <a:rPr lang="tr-TR" sz="2300"/>
                        <a:t>Word </a:t>
                      </a:r>
                      <a:r>
                        <a:rPr lang="tr-TR" sz="2300" err="1"/>
                        <a:t>Error</a:t>
                      </a:r>
                      <a:r>
                        <a:rPr lang="tr-TR" sz="2300"/>
                        <a:t> Rate (WER) 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300" err="1"/>
                        <a:t>Measures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the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accuracy</a:t>
                      </a:r>
                      <a:r>
                        <a:rPr lang="tr-TR" sz="2300"/>
                        <a:t> of ASR </a:t>
                      </a:r>
                      <a:r>
                        <a:rPr lang="tr-TR" sz="2300" err="1"/>
                        <a:t>transcription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820271"/>
                  </a:ext>
                </a:extLst>
              </a:tr>
              <a:tr h="85737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tr-TR" sz="2300" b="0" i="0" u="none" strike="noStrike" noProof="0" err="1">
                          <a:solidFill>
                            <a:srgbClr val="000000"/>
                          </a:solidFill>
                          <a:latin typeface="Aptos"/>
                        </a:rPr>
                        <a:t>Response</a:t>
                      </a:r>
                      <a:r>
                        <a:rPr lang="tr-TR" sz="2300" b="0" i="0" u="none" strike="noStrike" noProof="0">
                          <a:solidFill>
                            <a:srgbClr val="000000"/>
                          </a:solidFill>
                          <a:latin typeface="Aptos"/>
                        </a:rPr>
                        <a:t> time</a:t>
                      </a:r>
                      <a:endParaRPr lang="tr-TR" sz="2300"/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300"/>
                        <a:t>Time </a:t>
                      </a:r>
                      <a:r>
                        <a:rPr lang="tr-TR" sz="2300" err="1"/>
                        <a:t>taken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for</a:t>
                      </a:r>
                      <a:r>
                        <a:rPr lang="tr-TR" sz="2300"/>
                        <a:t> IVR </a:t>
                      </a:r>
                      <a:r>
                        <a:rPr lang="tr-TR" sz="2300" err="1"/>
                        <a:t>to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process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and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reply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34852"/>
                  </a:ext>
                </a:extLst>
              </a:tr>
              <a:tr h="857379">
                <a:tc>
                  <a:txBody>
                    <a:bodyPr/>
                    <a:lstStyle/>
                    <a:p>
                      <a:r>
                        <a:rPr lang="tr-TR" sz="2300" err="1"/>
                        <a:t>Task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Completion</a:t>
                      </a:r>
                      <a:r>
                        <a:rPr lang="tr-TR" sz="2300"/>
                        <a:t> Rate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300" err="1"/>
                        <a:t>Percentage</a:t>
                      </a:r>
                      <a:r>
                        <a:rPr lang="tr-TR" sz="2300"/>
                        <a:t> of </a:t>
                      </a:r>
                      <a:r>
                        <a:rPr lang="tr-TR" sz="2300" err="1"/>
                        <a:t>successful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interactions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52904"/>
                  </a:ext>
                </a:extLst>
              </a:tr>
              <a:tr h="857379">
                <a:tc>
                  <a:txBody>
                    <a:bodyPr/>
                    <a:lstStyle/>
                    <a:p>
                      <a:r>
                        <a:rPr lang="tr-TR" sz="2300"/>
                        <a:t>User </a:t>
                      </a:r>
                      <a:r>
                        <a:rPr lang="tr-TR" sz="2300" err="1"/>
                        <a:t>Satisfaction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2300"/>
                        <a:t>Feedback </a:t>
                      </a:r>
                      <a:r>
                        <a:rPr lang="tr-TR" sz="2300" err="1"/>
                        <a:t>ratings</a:t>
                      </a:r>
                      <a:r>
                        <a:rPr lang="tr-TR" sz="2300"/>
                        <a:t> </a:t>
                      </a:r>
                      <a:r>
                        <a:rPr lang="tr-TR" sz="2300" err="1"/>
                        <a:t>from</a:t>
                      </a:r>
                      <a:r>
                        <a:rPr lang="tr-TR" sz="2300"/>
                        <a:t> test </a:t>
                      </a:r>
                      <a:r>
                        <a:rPr lang="tr-TR" sz="2300" err="1"/>
                        <a:t>participants</a:t>
                      </a:r>
                    </a:p>
                  </a:txBody>
                  <a:tcPr marL="115862" marR="115862" marT="57931" marB="57931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631934"/>
                  </a:ext>
                </a:extLst>
              </a:tr>
            </a:tbl>
          </a:graphicData>
        </a:graphic>
      </p:graphicFrame>
      <p:sp>
        <p:nvSpPr>
          <p:cNvPr id="20" name="Metin kutusu 19">
            <a:extLst>
              <a:ext uri="{FF2B5EF4-FFF2-40B4-BE49-F238E27FC236}">
                <a16:creationId xmlns:a16="http://schemas.microsoft.com/office/drawing/2014/main" id="{FB28138E-15D1-2258-792A-ECF9D09659B4}"/>
              </a:ext>
            </a:extLst>
          </p:cNvPr>
          <p:cNvSpPr txBox="1"/>
          <p:nvPr/>
        </p:nvSpPr>
        <p:spPr>
          <a:xfrm>
            <a:off x="4593977" y="5381282"/>
            <a:ext cx="90204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1400" i="1" err="1"/>
              <a:t>Table</a:t>
            </a:r>
            <a:r>
              <a:rPr lang="tr-TR" sz="1400" i="1"/>
              <a:t> 2: </a:t>
            </a:r>
            <a:r>
              <a:rPr lang="tr-TR" sz="1400" i="1" err="1"/>
              <a:t>The</a:t>
            </a:r>
            <a:r>
              <a:rPr lang="tr-TR" sz="1400" i="1"/>
              <a:t> </a:t>
            </a:r>
            <a:r>
              <a:rPr lang="tr-TR" sz="1400" i="1" err="1"/>
              <a:t>evaluation</a:t>
            </a:r>
            <a:r>
              <a:rPr lang="tr-TR" sz="1400" i="1"/>
              <a:t> </a:t>
            </a:r>
            <a:r>
              <a:rPr lang="tr-TR" sz="1400" i="1" err="1"/>
              <a:t>methods</a:t>
            </a:r>
            <a:r>
              <a:rPr lang="tr-TR" sz="1400" i="1"/>
              <a:t> </a:t>
            </a:r>
            <a:r>
              <a:rPr lang="tr-TR" sz="1400" i="1" err="1"/>
              <a:t>used</a:t>
            </a:r>
            <a:r>
              <a:rPr lang="tr-TR" sz="1400" i="1"/>
              <a:t> </a:t>
            </a:r>
            <a:r>
              <a:rPr lang="tr-TR" sz="1400" i="1" err="1"/>
              <a:t>for</a:t>
            </a:r>
            <a:r>
              <a:rPr lang="tr-TR" sz="1400" i="1"/>
              <a:t> </a:t>
            </a:r>
            <a:r>
              <a:rPr lang="tr-TR" sz="1400" i="1" err="1"/>
              <a:t>the</a:t>
            </a:r>
            <a:r>
              <a:rPr lang="tr-TR" sz="1400" i="1"/>
              <a:t> </a:t>
            </a:r>
            <a:r>
              <a:rPr lang="tr-TR" sz="1400" i="1" err="1"/>
              <a:t>system</a:t>
            </a:r>
            <a:r>
              <a:rPr lang="tr-TR" sz="1400" i="1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47045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FB29E-CDDA-3F72-4FCB-2ACAE6FC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D62A63-06C3-43D8-6822-384D53C3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36CDD-7914-AC06-07CF-6E5AB3DE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34B2A0-8819-5505-A0EB-C5F079288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AD83B3-1455-5A23-E7C6-586A466A7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C89C4BA-1C8B-77C0-AAC3-1735D7F99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F2DD9-26CD-1DF1-1249-D20AA225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4" y="2710402"/>
            <a:ext cx="3932339" cy="1455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Aptos Display"/>
              </a:rPr>
              <a:t>Evaluation Plan –2 </a:t>
            </a:r>
          </a:p>
          <a:p>
            <a:endParaRPr lang="en-US" sz="40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4" name="İçerik Yer Tutucusu 2">
            <a:extLst>
              <a:ext uri="{FF2B5EF4-FFF2-40B4-BE49-F238E27FC236}">
                <a16:creationId xmlns:a16="http://schemas.microsoft.com/office/drawing/2014/main" id="{A7D94150-36D5-C54F-9B76-BE8982A744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159183"/>
              </p:ext>
            </p:extLst>
          </p:nvPr>
        </p:nvGraphicFramePr>
        <p:xfrm>
          <a:off x="4879596" y="382779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487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E0B197-AE36-49FF-033B-B2EDBC0303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9092" t="9955" r="-7" b="201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942EDBFA-36BD-1F51-723E-2F5C587C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tr-TR" sz="3800" err="1">
                <a:latin typeface="Algerian"/>
              </a:rPr>
              <a:t>Introduction</a:t>
            </a:r>
            <a:endParaRPr lang="tr-TR" sz="3800">
              <a:latin typeface="Algerian"/>
            </a:endParaRPr>
          </a:p>
        </p:txBody>
      </p:sp>
      <p:graphicFrame>
        <p:nvGraphicFramePr>
          <p:cNvPr id="17" name="İçerik Yer Tutucusu 2">
            <a:extLst>
              <a:ext uri="{FF2B5EF4-FFF2-40B4-BE49-F238E27FC236}">
                <a16:creationId xmlns:a16="http://schemas.microsoft.com/office/drawing/2014/main" id="{70E369D1-64C9-8FDC-CC3B-9826716F78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47285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433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6AB6A0-2C1E-CDEE-C283-513616D5D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DA383-EFCF-78F5-D76F-CF3492136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56411-EF92-87BC-D245-2D2BEF724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42A01-0749-5D8D-9665-B85442522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5ADF54-5CCF-DB4F-DC19-7F67ED1BA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4D673FC-6B33-EDF6-0D09-E392A0CBA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119797-B03D-8439-05B4-F55B9B3C2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" y="2517490"/>
            <a:ext cx="3932339" cy="14555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Aptos Display"/>
              </a:rPr>
              <a:t>Conclusion</a:t>
            </a:r>
            <a:br>
              <a:rPr lang="en-US" sz="4000">
                <a:solidFill>
                  <a:srgbClr val="FFFFFF"/>
                </a:solidFill>
                <a:latin typeface="Aptos Display"/>
              </a:rPr>
            </a:br>
            <a:r>
              <a:rPr lang="en-US" sz="4000">
                <a:solidFill>
                  <a:srgbClr val="FFFFFF"/>
                </a:solidFill>
              </a:rPr>
              <a:t>&amp;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Future Works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829BB306-589D-43E5-06ED-6DC6E547C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326" y="1053980"/>
            <a:ext cx="6676664" cy="49590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>
                <a:ea typeface="+mn-lt"/>
                <a:cs typeface="+mn-lt"/>
              </a:rPr>
              <a:t>Multimodal IVR </a:t>
            </a:r>
            <a:r>
              <a:rPr lang="tr-TR" b="1" err="1">
                <a:ea typeface="+mn-lt"/>
                <a:cs typeface="+mn-lt"/>
              </a:rPr>
              <a:t>improves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user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experience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integrating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voice</a:t>
            </a:r>
            <a:r>
              <a:rPr lang="tr-TR">
                <a:ea typeface="+mn-lt"/>
                <a:cs typeface="+mn-lt"/>
              </a:rPr>
              <a:t> &amp; GUI </a:t>
            </a:r>
            <a:r>
              <a:rPr lang="tr-TR" err="1">
                <a:ea typeface="+mn-lt"/>
                <a:cs typeface="+mn-lt"/>
              </a:rPr>
              <a:t>interactions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b="1">
                <a:ea typeface="+mn-lt"/>
                <a:cs typeface="+mn-lt"/>
              </a:rPr>
              <a:t>AI-</a:t>
            </a:r>
            <a:r>
              <a:rPr lang="tr-TR" b="1" err="1">
                <a:ea typeface="+mn-lt"/>
                <a:cs typeface="+mn-lt"/>
              </a:rPr>
              <a:t>driven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enhancements</a:t>
            </a:r>
            <a:r>
              <a:rPr lang="tr-TR">
                <a:ea typeface="+mn-lt"/>
                <a:cs typeface="+mn-lt"/>
              </a:rPr>
              <a:t> (ASR, LLM(DM), TTS) </a:t>
            </a:r>
            <a:r>
              <a:rPr lang="tr-TR" err="1">
                <a:ea typeface="+mn-lt"/>
                <a:cs typeface="+mn-lt"/>
              </a:rPr>
              <a:t>provide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faster</a:t>
            </a:r>
            <a:r>
              <a:rPr lang="tr-TR" b="1">
                <a:ea typeface="+mn-lt"/>
                <a:cs typeface="+mn-lt"/>
              </a:rPr>
              <a:t>, </a:t>
            </a:r>
            <a:r>
              <a:rPr lang="tr-TR" b="1" err="1">
                <a:ea typeface="+mn-lt"/>
                <a:cs typeface="+mn-lt"/>
              </a:rPr>
              <a:t>smarter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responses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b="1">
                <a:ea typeface="+mn-lt"/>
                <a:cs typeface="+mn-lt"/>
              </a:rPr>
              <a:t>User </a:t>
            </a:r>
            <a:r>
              <a:rPr lang="tr-TR" b="1" err="1">
                <a:ea typeface="+mn-lt"/>
                <a:cs typeface="+mn-lt"/>
              </a:rPr>
              <a:t>testing</a:t>
            </a:r>
            <a:r>
              <a:rPr lang="tr-TR" b="1">
                <a:ea typeface="+mn-lt"/>
                <a:cs typeface="+mn-lt"/>
              </a:rPr>
              <a:t> &amp; </a:t>
            </a:r>
            <a:r>
              <a:rPr lang="tr-TR" b="1" err="1">
                <a:ea typeface="+mn-lt"/>
                <a:cs typeface="+mn-lt"/>
              </a:rPr>
              <a:t>evaluation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metrics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confirm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efficiency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improvements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b="1" err="1">
                <a:ea typeface="+mn-lt"/>
                <a:cs typeface="+mn-lt"/>
              </a:rPr>
              <a:t>Internal</a:t>
            </a:r>
            <a:r>
              <a:rPr lang="tr-TR" b="1">
                <a:ea typeface="+mn-lt"/>
                <a:cs typeface="+mn-lt"/>
              </a:rPr>
              <a:t> data </a:t>
            </a:r>
            <a:r>
              <a:rPr lang="tr-TR" b="1" err="1">
                <a:ea typeface="+mn-lt"/>
                <a:cs typeface="+mn-lt"/>
              </a:rPr>
              <a:t>collection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ensures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controlled</a:t>
            </a:r>
            <a:r>
              <a:rPr lang="tr-TR" b="1">
                <a:ea typeface="+mn-lt"/>
                <a:cs typeface="+mn-lt"/>
              </a:rPr>
              <a:t> </a:t>
            </a:r>
            <a:r>
              <a:rPr lang="tr-TR" b="1" err="1">
                <a:ea typeface="+mn-lt"/>
                <a:cs typeface="+mn-lt"/>
              </a:rPr>
              <a:t>evaluation</a:t>
            </a:r>
            <a:r>
              <a:rPr lang="tr-TR" b="1">
                <a:ea typeface="+mn-lt"/>
                <a:cs typeface="+mn-lt"/>
              </a:rPr>
              <a:t> &amp; </a:t>
            </a:r>
            <a:r>
              <a:rPr lang="tr-TR" b="1" err="1">
                <a:ea typeface="+mn-lt"/>
                <a:cs typeface="+mn-lt"/>
              </a:rPr>
              <a:t>privacy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5750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9B55A4-C3AD-281D-C373-2299D10FF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F9B2D-DE10-830B-99E1-918D5B0C8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D3B14A-0EB5-0840-B4E9-7C0B392F8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339D5-0B99-8617-CEE2-04AC7B797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C15E45-ED2F-07E7-0A97-6F6024F1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38C7B2-04CB-7E5E-240C-7D534D31D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FB151-7775-6829-E3E3-B1E3030DF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22" y="2517490"/>
            <a:ext cx="3932339" cy="145554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>
                <a:solidFill>
                  <a:srgbClr val="FFFFFF"/>
                </a:solidFill>
                <a:latin typeface="Aptos Display"/>
              </a:rPr>
              <a:t>Conclusion</a:t>
            </a:r>
            <a:br>
              <a:rPr lang="en-US" sz="4000">
                <a:solidFill>
                  <a:srgbClr val="FFFFFF"/>
                </a:solidFill>
                <a:latin typeface="Aptos Display"/>
              </a:rPr>
            </a:br>
            <a:r>
              <a:rPr lang="en-US" sz="4000">
                <a:solidFill>
                  <a:srgbClr val="FFFFFF"/>
                </a:solidFill>
              </a:rPr>
              <a:t>&amp;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Future Works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E85DF88B-E22F-6CA0-D3ED-24CB770AB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0326" y="1053980"/>
            <a:ext cx="6676664" cy="4959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>
                <a:ea typeface="+mn-lt"/>
                <a:cs typeface="+mn-lt"/>
              </a:rPr>
              <a:t>An IVR model </a:t>
            </a:r>
            <a:r>
              <a:rPr lang="tr-TR" err="1">
                <a:ea typeface="+mn-lt"/>
                <a:cs typeface="+mn-lt"/>
              </a:rPr>
              <a:t>with</a:t>
            </a:r>
            <a:r>
              <a:rPr lang="tr-TR">
                <a:ea typeface="+mn-lt"/>
                <a:cs typeface="+mn-lt"/>
              </a:rPr>
              <a:t>...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tr-TR" err="1">
                <a:ea typeface="+mn-lt"/>
                <a:cs typeface="+mn-lt"/>
              </a:rPr>
              <a:t>Faster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response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pPr lvl="1">
              <a:buFont typeface="Courier New" panose="020B0604020202020204" pitchFamily="34" charset="0"/>
              <a:buChar char="o"/>
            </a:pPr>
            <a:r>
              <a:rPr lang="tr-TR" err="1"/>
              <a:t>More</a:t>
            </a:r>
            <a:r>
              <a:rPr lang="tr-TR"/>
              <a:t> </a:t>
            </a:r>
            <a:r>
              <a:rPr lang="tr-TR" err="1"/>
              <a:t>accurate</a:t>
            </a:r>
            <a:r>
              <a:rPr lang="tr-TR"/>
              <a:t> TTS.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tr-TR" err="1"/>
              <a:t>More</a:t>
            </a:r>
            <a:r>
              <a:rPr lang="tr-TR"/>
              <a:t> </a:t>
            </a:r>
            <a:r>
              <a:rPr lang="tr-TR" err="1"/>
              <a:t>realistic</a:t>
            </a:r>
            <a:r>
              <a:rPr lang="tr-TR"/>
              <a:t> </a:t>
            </a:r>
            <a:r>
              <a:rPr lang="tr-TR" err="1"/>
              <a:t>experience</a:t>
            </a:r>
            <a:r>
              <a:rPr lang="tr-TR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tr-TR" err="1"/>
              <a:t>Versatility</a:t>
            </a:r>
            <a:r>
              <a:rPr lang="tr-TR"/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tr-TR" sz="2800"/>
          </a:p>
          <a:p>
            <a:pPr marL="457200" lvl="1" indent="0">
              <a:buNone/>
            </a:pPr>
            <a:endParaRPr lang="tr-TR"/>
          </a:p>
          <a:p>
            <a:r>
              <a:rPr lang="tr-TR" err="1"/>
              <a:t>Different</a:t>
            </a:r>
            <a:r>
              <a:rPr lang="tr-TR"/>
              <a:t> </a:t>
            </a:r>
            <a:r>
              <a:rPr lang="tr-TR" err="1"/>
              <a:t>frameworks</a:t>
            </a:r>
            <a:r>
              <a:rPr lang="tr-TR"/>
              <a:t> </a:t>
            </a:r>
            <a:r>
              <a:rPr lang="tr-TR" err="1"/>
              <a:t>for</a:t>
            </a:r>
            <a:r>
              <a:rPr lang="tr-TR"/>
              <a:t> </a:t>
            </a:r>
            <a:r>
              <a:rPr lang="tr-TR" err="1"/>
              <a:t>the</a:t>
            </a:r>
            <a:r>
              <a:rPr lang="tr-TR"/>
              <a:t> </a:t>
            </a:r>
            <a:r>
              <a:rPr lang="tr-TR" err="1"/>
              <a:t>system</a:t>
            </a:r>
            <a:r>
              <a:rPr lang="tr-TR"/>
              <a:t>...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tr-TR"/>
              <a:t>Azure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tr-TR" err="1"/>
              <a:t>Twilio</a:t>
            </a:r>
            <a:r>
              <a:rPr lang="tr-TR"/>
              <a:t> API/ </a:t>
            </a:r>
            <a:r>
              <a:rPr lang="tr-TR" err="1"/>
              <a:t>Other</a:t>
            </a:r>
            <a:r>
              <a:rPr lang="tr-TR"/>
              <a:t> </a:t>
            </a:r>
            <a:r>
              <a:rPr lang="tr-TR" err="1"/>
              <a:t>similar</a:t>
            </a:r>
            <a:r>
              <a:rPr lang="tr-TR"/>
              <a:t> </a:t>
            </a:r>
            <a:r>
              <a:rPr lang="tr-TR" err="1"/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602235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73381-D370-5EC7-12CA-B8FC63A8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978" y="892651"/>
            <a:ext cx="1051102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4703" y="541034"/>
            <a:ext cx="931930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501" y="3865664"/>
            <a:ext cx="739429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94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45168F-A132-4AB6-E426-A488C2AF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F73FFC0-9784-0259-6C1B-96503E360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WhatsApp Video 2025-02-24 saat 02.50.21_5ceb7a9d">
            <a:hlinkClick r:id="" action="ppaction://media"/>
            <a:extLst>
              <a:ext uri="{FF2B5EF4-FFF2-40B4-BE49-F238E27FC236}">
                <a16:creationId xmlns:a16="http://schemas.microsoft.com/office/drawing/2014/main" id="{BAB2E522-214A-25B8-0E58-13F84234C1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997" end="2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548" y="-4119"/>
            <a:ext cx="12201095" cy="686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ank IVR Document">
            <a:hlinkClick r:id="" action="ppaction://media"/>
            <a:extLst>
              <a:ext uri="{FF2B5EF4-FFF2-40B4-BE49-F238E27FC236}">
                <a16:creationId xmlns:a16="http://schemas.microsoft.com/office/drawing/2014/main" id="{C340B453-14B9-4003-95F3-D84CC1AF7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2522" y="-6474"/>
            <a:ext cx="3705222" cy="664682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4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885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EB46F3E-E160-9F41-8737-09C96A326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97" y="2338464"/>
            <a:ext cx="3745153" cy="2171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bg1"/>
                </a:solidFill>
                <a:latin typeface="Algerian"/>
              </a:rPr>
              <a:t>Presentation Outline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C90F9D-C47D-B0FC-6898-91BEF73F1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493" y="698114"/>
            <a:ext cx="3392805" cy="436384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500">
                <a:latin typeface="Times New Roman"/>
                <a:cs typeface="Times New Roman"/>
              </a:rPr>
              <a:t>Problems With Traditional IVRs</a:t>
            </a:r>
          </a:p>
          <a:p>
            <a:r>
              <a:rPr lang="en-US" sz="2500">
                <a:latin typeface="Times New Roman"/>
                <a:cs typeface="Times New Roman"/>
              </a:rPr>
              <a:t>How Multimodal IVR Enhances the Experience</a:t>
            </a:r>
          </a:p>
          <a:p>
            <a:endParaRPr lang="en-US" sz="2500">
              <a:latin typeface="Times New Roman"/>
              <a:cs typeface="Times New Roman"/>
            </a:endParaRPr>
          </a:p>
          <a:p>
            <a:endParaRPr lang="en-US" sz="2500">
              <a:latin typeface="Times New Roman"/>
              <a:cs typeface="Times New Roman"/>
            </a:endParaRPr>
          </a:p>
          <a:p>
            <a:endParaRPr lang="en-US" sz="2500">
              <a:latin typeface="Times New Roman"/>
              <a:cs typeface="Times New Roman"/>
            </a:endParaRPr>
          </a:p>
          <a:p>
            <a:endParaRPr lang="en-US" sz="2500">
              <a:latin typeface="Times New Roman"/>
              <a:cs typeface="Times New Roman"/>
            </a:endParaRPr>
          </a:p>
          <a:p>
            <a:r>
              <a:rPr lang="en-US" sz="2500">
                <a:latin typeface="Times New Roman"/>
                <a:cs typeface="Times New Roman"/>
              </a:rPr>
              <a:t>System Components</a:t>
            </a:r>
          </a:p>
          <a:p>
            <a:r>
              <a:rPr lang="en-US" sz="2500">
                <a:latin typeface="Times New Roman"/>
                <a:cs typeface="Times New Roman"/>
              </a:rPr>
              <a:t>Evaluation Plan</a:t>
            </a:r>
          </a:p>
          <a:p>
            <a:r>
              <a:rPr lang="en-US" sz="2500">
                <a:latin typeface="Times New Roman"/>
                <a:cs typeface="Times New Roman"/>
              </a:rPr>
              <a:t>Conclusion &amp; Future Works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A64B9E45-314D-D1C4-4FA7-2D793E28F3B8}"/>
              </a:ext>
            </a:extLst>
          </p:cNvPr>
          <p:cNvSpPr txBox="1"/>
          <p:nvPr/>
        </p:nvSpPr>
        <p:spPr>
          <a:xfrm>
            <a:off x="7324157" y="1785290"/>
            <a:ext cx="2926080" cy="436384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5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>
                <a:latin typeface="Times New Roman"/>
                <a:cs typeface="Times New Roman"/>
              </a:rPr>
              <a:t>Traditional IVR model representation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 panose="020B0604020202020204" pitchFamily="34" charset="0"/>
              <a:buChar char="•"/>
            </a:pPr>
            <a:r>
              <a:rPr lang="en-US" sz="2500">
                <a:latin typeface="Times New Roman"/>
                <a:cs typeface="Times New Roman"/>
              </a:rPr>
              <a:t>Data Sources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500">
                <a:latin typeface="Times New Roman"/>
                <a:cs typeface="Times New Roman"/>
              </a:rPr>
              <a:t>Research Focus - Questions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5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195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 Fill">
            <a:extLst>
              <a:ext uri="{FF2B5EF4-FFF2-40B4-BE49-F238E27FC236}">
                <a16:creationId xmlns:a16="http://schemas.microsoft.com/office/drawing/2014/main" id="{03AF1C04-3FEF-41BD-BB84-2F263765B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D5E267-EB6F-47DF-ABEF-2C1BED44D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24" name="Color Cover">
              <a:extLst>
                <a:ext uri="{FF2B5EF4-FFF2-40B4-BE49-F238E27FC236}">
                  <a16:creationId xmlns:a16="http://schemas.microsoft.com/office/drawing/2014/main" id="{4BA86AA3-0623-4268-861E-ADA01A7C0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olor Cover">
              <a:extLst>
                <a:ext uri="{FF2B5EF4-FFF2-40B4-BE49-F238E27FC236}">
                  <a16:creationId xmlns:a16="http://schemas.microsoft.com/office/drawing/2014/main" id="{72692EF2-4C1F-4ED7-9C00-6CF92783E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828D02-A05D-412B-9F20-B68E970B9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A1A8E50E-11DE-480E-A93B-F503760BC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olor">
              <a:extLst>
                <a:ext uri="{FF2B5EF4-FFF2-40B4-BE49-F238E27FC236}">
                  <a16:creationId xmlns:a16="http://schemas.microsoft.com/office/drawing/2014/main" id="{D2E2EE99-89A4-435B-B61A-3C8B5B2B2D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106C82-E8DF-A8B0-AB48-F35536160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5" y="1592221"/>
            <a:ext cx="5501548" cy="1131921"/>
          </a:xfrm>
        </p:spPr>
        <p:txBody>
          <a:bodyPr anchor="b">
            <a:normAutofit fontScale="90000"/>
          </a:bodyPr>
          <a:lstStyle/>
          <a:p>
            <a:r>
              <a:rPr lang="en-GB" sz="3800">
                <a:solidFill>
                  <a:schemeClr val="bg1"/>
                </a:solidFill>
                <a:latin typeface="Algerian"/>
              </a:rPr>
              <a:t>Problems With Traditional IVR</a:t>
            </a:r>
            <a:endParaRPr lang="en-GB" sz="3800" err="1">
              <a:solidFill>
                <a:schemeClr val="bg1"/>
              </a:solidFill>
              <a:latin typeface="Algeri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C1F2-4E98-469E-90FB-C2A816E78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85" y="3442089"/>
            <a:ext cx="5501548" cy="21029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500">
                <a:solidFill>
                  <a:schemeClr val="bg1"/>
                </a:solidFill>
                <a:latin typeface="Times New Roman"/>
                <a:cs typeface="Times New Roman"/>
              </a:rPr>
              <a:t>Long Questions </a:t>
            </a:r>
          </a:p>
          <a:p>
            <a:r>
              <a:rPr lang="en-US" sz="2500">
                <a:solidFill>
                  <a:schemeClr val="bg1"/>
                </a:solidFill>
                <a:latin typeface="Times New Roman"/>
                <a:cs typeface="Times New Roman"/>
              </a:rPr>
              <a:t>Excessive Waiting Time</a:t>
            </a:r>
          </a:p>
          <a:p>
            <a:r>
              <a:rPr lang="en-US" sz="2500">
                <a:solidFill>
                  <a:schemeClr val="bg1"/>
                </a:solidFill>
                <a:latin typeface="Times New Roman"/>
                <a:cs typeface="Times New Roman"/>
              </a:rPr>
              <a:t>Example: HSBC</a:t>
            </a:r>
          </a:p>
        </p:txBody>
      </p:sp>
      <p:pic>
        <p:nvPicPr>
          <p:cNvPr id="5" name="Picture 4" descr="A piece of paper with writing on it&#10;&#10;AI-generated content may be incorrect.">
            <a:extLst>
              <a:ext uri="{FF2B5EF4-FFF2-40B4-BE49-F238E27FC236}">
                <a16:creationId xmlns:a16="http://schemas.microsoft.com/office/drawing/2014/main" id="{1FA577FA-3B8B-A362-70CD-37085D297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80" y="600075"/>
            <a:ext cx="4183380" cy="56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7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5D6EC-BF48-6F6D-4B72-061A5D79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05" y="2305288"/>
            <a:ext cx="3585100" cy="14555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Current Findings (Barclays Bank)</a:t>
            </a:r>
          </a:p>
        </p:txBody>
      </p:sp>
      <p:pic>
        <p:nvPicPr>
          <p:cNvPr id="4" name="Content Placeholder 3" descr="A screenshot of a message&#10;&#10;AI-generated content may be incorrect.">
            <a:extLst>
              <a:ext uri="{FF2B5EF4-FFF2-40B4-BE49-F238E27FC236}">
                <a16:creationId xmlns:a16="http://schemas.microsoft.com/office/drawing/2014/main" id="{33315839-FB00-BA6E-EBA3-6EC0F242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3961" y="885764"/>
            <a:ext cx="7572111" cy="472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8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94B6F71-2D7E-1115-019E-60B779197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DC5C33C6-05C6-0D64-AC45-72F7A4FD0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268" y="643467"/>
            <a:ext cx="1017546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0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hite card with black text&#10;&#10;AI-generated content may be incorrect.">
            <a:extLst>
              <a:ext uri="{FF2B5EF4-FFF2-40B4-BE49-F238E27FC236}">
                <a16:creationId xmlns:a16="http://schemas.microsoft.com/office/drawing/2014/main" id="{66822DCF-A516-1612-EB6D-8C6560CBD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84410"/>
            <a:ext cx="10905066" cy="468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CF56BF-745F-735A-350A-BDE2090F4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 descr="Legacy vs Conversational IVR - Cognigy">
            <a:extLst>
              <a:ext uri="{FF2B5EF4-FFF2-40B4-BE49-F238E27FC236}">
                <a16:creationId xmlns:a16="http://schemas.microsoft.com/office/drawing/2014/main" id="{3353F513-E7C5-9A33-88D5-A248BE666F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2" t="41" r="36" b="9178"/>
          <a:stretch/>
        </p:blipFill>
        <p:spPr>
          <a:xfrm>
            <a:off x="-523" y="-375"/>
            <a:ext cx="12192686" cy="6862309"/>
          </a:xfrm>
        </p:spPr>
      </p:pic>
    </p:spTree>
    <p:extLst>
      <p:ext uri="{BB962C8B-B14F-4D97-AF65-F5344CB8AC3E}">
        <p14:creationId xmlns:p14="http://schemas.microsoft.com/office/powerpoint/2010/main" val="171343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Ofis Teması</vt:lpstr>
      <vt:lpstr>Multimodal IVR System: Enhancing User Experience with Realistic Voice &amp; GUI Interaction</vt:lpstr>
      <vt:lpstr>Introduction</vt:lpstr>
      <vt:lpstr>Presentation Outline</vt:lpstr>
      <vt:lpstr>Problems With Traditional IVR</vt:lpstr>
      <vt:lpstr>Current Findings (Barclays Bank)</vt:lpstr>
      <vt:lpstr>PowerPoint Presentation</vt:lpstr>
      <vt:lpstr>PowerPoint Presentation</vt:lpstr>
      <vt:lpstr>PowerPoint Presentation</vt:lpstr>
      <vt:lpstr>PowerPoint Presentation</vt:lpstr>
      <vt:lpstr>Research Focus - Questions    </vt:lpstr>
      <vt:lpstr>PowerPoint Presentation</vt:lpstr>
      <vt:lpstr>PowerPoint Presentation</vt:lpstr>
      <vt:lpstr>PowerPoint Presentation</vt:lpstr>
      <vt:lpstr>System Components </vt:lpstr>
      <vt:lpstr>Datasets</vt:lpstr>
      <vt:lpstr>Workflow</vt:lpstr>
      <vt:lpstr>Work Flow Until Now </vt:lpstr>
      <vt:lpstr>Evaluation Plan –1   </vt:lpstr>
      <vt:lpstr>Evaluation Plan –2   </vt:lpstr>
      <vt:lpstr>Conclusion &amp; Future Works</vt:lpstr>
      <vt:lpstr>Conclusion &amp; Future Works</vt:lpstr>
      <vt:lpstr>Thank You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35</cp:revision>
  <dcterms:created xsi:type="dcterms:W3CDTF">2025-02-20T22:39:08Z</dcterms:created>
  <dcterms:modified xsi:type="dcterms:W3CDTF">2025-04-02T08:32:47Z</dcterms:modified>
</cp:coreProperties>
</file>